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1" r:id="rId4"/>
    <p:sldId id="257" r:id="rId5"/>
    <p:sldId id="270" r:id="rId6"/>
    <p:sldId id="289" r:id="rId7"/>
    <p:sldId id="290" r:id="rId8"/>
    <p:sldId id="291" r:id="rId9"/>
    <p:sldId id="292" r:id="rId10"/>
    <p:sldId id="277" r:id="rId11"/>
    <p:sldId id="293" r:id="rId12"/>
    <p:sldId id="294" r:id="rId13"/>
    <p:sldId id="295" r:id="rId14"/>
    <p:sldId id="296" r:id="rId15"/>
    <p:sldId id="297" r:id="rId16"/>
    <p:sldId id="311" r:id="rId17"/>
    <p:sldId id="298" r:id="rId18"/>
    <p:sldId id="312" r:id="rId19"/>
    <p:sldId id="299" r:id="rId20"/>
    <p:sldId id="307" r:id="rId21"/>
    <p:sldId id="300" r:id="rId22"/>
    <p:sldId id="301" r:id="rId23"/>
    <p:sldId id="317" r:id="rId24"/>
    <p:sldId id="302" r:id="rId25"/>
    <p:sldId id="303" r:id="rId26"/>
    <p:sldId id="304" r:id="rId27"/>
    <p:sldId id="305" r:id="rId28"/>
    <p:sldId id="308" r:id="rId29"/>
    <p:sldId id="309" r:id="rId30"/>
    <p:sldId id="310" r:id="rId31"/>
    <p:sldId id="306" r:id="rId32"/>
    <p:sldId id="314" r:id="rId33"/>
    <p:sldId id="315" r:id="rId34"/>
    <p:sldId id="313" r:id="rId35"/>
    <p:sldId id="316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79504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89952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678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045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11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678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045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7000920" cy="3144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700092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7000920" cy="3144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89952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11760" y="279504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389952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678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5760" y="115236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11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2678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5045760" y="2795040"/>
            <a:ext cx="225396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700092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314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899520" y="279504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899520" y="1152360"/>
            <a:ext cx="341640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795040"/>
            <a:ext cx="700092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51800"/>
            <a:ext cx="6900840" cy="2052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CA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fld id="{487196ED-D520-4F1C-840C-AD9C2B2D6D2B}" type="slidenum">
              <a:rPr lang="en-CA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CA" sz="1000" b="0" strike="noStrike" spc="-1">
              <a:latin typeface="Times New Roman"/>
            </a:endParaRPr>
          </a:p>
        </p:txBody>
      </p:sp>
      <p:pic>
        <p:nvPicPr>
          <p:cNvPr id="2" name="Google Shape;13;p2"/>
          <p:cNvPicPr/>
          <p:nvPr/>
        </p:nvPicPr>
        <p:blipFill>
          <a:blip r:embed="rId15"/>
          <a:stretch/>
        </p:blipFill>
        <p:spPr>
          <a:xfrm>
            <a:off x="6030360" y="2834280"/>
            <a:ext cx="2990520" cy="209520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7000920" cy="31442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fld id="{07CDCA6A-7B33-455F-AD2A-C65333E15434}" type="slidenum">
              <a:rPr lang="en-CA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CA" sz="1000" b="0" strike="noStrike" spc="-1">
              <a:latin typeface="Times New Roman"/>
            </a:endParaRPr>
          </a:p>
        </p:txBody>
      </p:sp>
      <p:pic>
        <p:nvPicPr>
          <p:cNvPr id="43" name="Google Shape;34;p7"/>
          <p:cNvPicPr/>
          <p:nvPr/>
        </p:nvPicPr>
        <p:blipFill>
          <a:blip r:embed="rId15"/>
          <a:stretch/>
        </p:blipFill>
        <p:spPr>
          <a:xfrm>
            <a:off x="7928280" y="48600"/>
            <a:ext cx="1177200" cy="8244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tterworth_filter#cite_note-bianchi-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mmlearn.readthedocs.io/en/latest/api.html#hmmlearn.hmm.GMMHMM" TargetMode="External"/><Relationship Id="rId2" Type="http://schemas.openxmlformats.org/officeDocument/2006/relationships/hyperlink" Target="https://hmmlearn.readthedocs.io/en/latest/api.html#hmmlearn.hmm.GaussianHMM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mmlearn.readthedocs.io/en/latest/api.html#hmmlearn.hmm.MultinomialHM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3/blei03a/blei03a.pdf" TargetMode="External"/><Relationship Id="rId2" Type="http://schemas.openxmlformats.org/officeDocument/2006/relationships/hyperlink" Target="https://towardsdatascience.com/gaussian-mixture-modelling-gmm-833c88587c7f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11760" y="234551"/>
            <a:ext cx="7228080" cy="1549249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3600" b="1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Arial"/>
              </a:rPr>
              <a:t>Intracranial EEG </a:t>
            </a:r>
          </a:p>
          <a:p>
            <a:pPr algn="ctr">
              <a:lnSpc>
                <a:spcPct val="100000"/>
              </a:lnSpc>
            </a:pPr>
            <a:r>
              <a:rPr lang="en-CA" sz="3200" b="1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Arial"/>
              </a:rPr>
              <a:t>Learning by Hidden Markov Model</a:t>
            </a:r>
            <a:endParaRPr lang="en-CA" sz="32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311760" y="2539992"/>
            <a:ext cx="690084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Ashok Bhowmick</a:t>
            </a:r>
            <a:br>
              <a:rPr dirty="0"/>
            </a:br>
            <a:br>
              <a:rPr dirty="0"/>
            </a:br>
            <a:endParaRPr lang="en-C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May </a:t>
            </a:r>
            <a:r>
              <a:rPr lang="en-CA" spc="-1" dirty="0">
                <a:solidFill>
                  <a:srgbClr val="FFFFFF"/>
                </a:solidFill>
                <a:latin typeface="Arial"/>
                <a:ea typeface="Arial"/>
              </a:rPr>
              <a:t>31</a:t>
            </a:r>
            <a:r>
              <a:rPr lang="en-CA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, 2019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Toronto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5714280" y="1607040"/>
            <a:ext cx="353376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datasciencelab.ca 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C2E7E9-27F5-49E6-8711-31EEDFB70A16}"/>
              </a:ext>
            </a:extLst>
          </p:cNvPr>
          <p:cNvSpPr txBox="1"/>
          <p:nvPr/>
        </p:nvSpPr>
        <p:spPr>
          <a:xfrm>
            <a:off x="491177" y="3457827"/>
            <a:ext cx="6158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00" b="1" dirty="0">
              <a:solidFill>
                <a:srgbClr val="0070C0"/>
              </a:solidFill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The data is filtered using a fourth-order Butterworth filter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>
                <a:latin typeface="Bell MT" panose="02020503060305020303" pitchFamily="18" charset="0"/>
              </a:rPr>
              <a:t>Cutoff</a:t>
            </a:r>
            <a:r>
              <a:rPr lang="en-CA" dirty="0">
                <a:latin typeface="Bell MT" panose="02020503060305020303" pitchFamily="18" charset="0"/>
              </a:rPr>
              <a:t> Frequency range = 0.5 to 150 Hz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FE2DDCD-532F-490A-953A-5E10582B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0" y="1720517"/>
            <a:ext cx="4021573" cy="1702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F3BB87-0650-4FD5-9EFC-C7D41B725F8A}"/>
              </a:ext>
            </a:extLst>
          </p:cNvPr>
          <p:cNvSpPr/>
          <p:nvPr/>
        </p:nvSpPr>
        <p:spPr>
          <a:xfrm>
            <a:off x="4223431" y="1833086"/>
            <a:ext cx="4561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A 3</a:t>
            </a:r>
            <a:r>
              <a:rPr lang="en-CA" baseline="30000" dirty="0">
                <a:solidFill>
                  <a:srgbClr val="222222"/>
                </a:solidFill>
                <a:latin typeface="Bell MT" panose="02020503060305020303" pitchFamily="18" charset="0"/>
              </a:rPr>
              <a:t>rd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-Order low-pass filter where,</a:t>
            </a:r>
          </a:p>
          <a:p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C</a:t>
            </a:r>
            <a:r>
              <a:rPr lang="en-CA" baseline="-25000" dirty="0">
                <a:solidFill>
                  <a:srgbClr val="222222"/>
                </a:solidFill>
                <a:latin typeface="Bell MT" panose="02020503060305020303" pitchFamily="18" charset="0"/>
              </a:rPr>
              <a:t>2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= 4/3 Farad, </a:t>
            </a: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R</a:t>
            </a:r>
            <a:r>
              <a:rPr lang="en-CA" baseline="-25000" dirty="0">
                <a:solidFill>
                  <a:srgbClr val="222222"/>
                </a:solidFill>
                <a:latin typeface="Bell MT" panose="02020503060305020303" pitchFamily="18" charset="0"/>
              </a:rPr>
              <a:t>4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= 1 Ohm, </a:t>
            </a: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L</a:t>
            </a:r>
            <a:r>
              <a:rPr lang="en-CA" baseline="-25000" dirty="0">
                <a:solidFill>
                  <a:srgbClr val="222222"/>
                </a:solidFill>
                <a:latin typeface="Bell MT" panose="02020503060305020303" pitchFamily="18" charset="0"/>
              </a:rPr>
              <a:t>1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= 3/2 Henry, and </a:t>
            </a: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L</a:t>
            </a:r>
            <a:r>
              <a:rPr lang="en-CA" baseline="-25000" dirty="0">
                <a:solidFill>
                  <a:srgbClr val="222222"/>
                </a:solidFill>
                <a:latin typeface="Bell MT" panose="02020503060305020303" pitchFamily="18" charset="0"/>
              </a:rPr>
              <a:t>3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= 1/2 Henry,</a:t>
            </a:r>
          </a:p>
          <a:p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becomes a Butterworth filter with </a:t>
            </a:r>
          </a:p>
          <a:p>
            <a:r>
              <a:rPr lang="en-CA" dirty="0" err="1">
                <a:solidFill>
                  <a:srgbClr val="222222"/>
                </a:solidFill>
                <a:latin typeface="Bell MT" panose="02020503060305020303" pitchFamily="18" charset="0"/>
              </a:rPr>
              <a:t>Cutoff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 frequency, 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  <a:sym typeface="Symbol" panose="05050102010706020507" pitchFamily="18" charset="2"/>
              </a:rPr>
              <a:t></a:t>
            </a:r>
            <a:r>
              <a:rPr lang="en-CA" baseline="-25000" dirty="0">
                <a:solidFill>
                  <a:srgbClr val="222222"/>
                </a:solidFill>
                <a:latin typeface="Bell MT" panose="02020503060305020303" pitchFamily="18" charset="0"/>
              </a:rPr>
              <a:t>c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 =1  </a:t>
            </a:r>
            <a:endParaRPr lang="en-CA" dirty="0">
              <a:latin typeface="Bell MT" panose="02020503060305020303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69FE8E-E967-4066-8C49-287FC7C0D302}"/>
              </a:ext>
            </a:extLst>
          </p:cNvPr>
          <p:cNvCxnSpPr/>
          <p:nvPr/>
        </p:nvCxnSpPr>
        <p:spPr>
          <a:xfrm flipH="1">
            <a:off x="3339037" y="2553074"/>
            <a:ext cx="8399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675F9B-D847-4C02-AF9F-372A0F2DBB29}"/>
              </a:ext>
            </a:extLst>
          </p:cNvPr>
          <p:cNvSpPr/>
          <p:nvPr/>
        </p:nvSpPr>
        <p:spPr>
          <a:xfrm>
            <a:off x="491177" y="234096"/>
            <a:ext cx="4211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Noise reduction </a:t>
            </a:r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Butterworth Filter</a:t>
            </a:r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B1456-93AF-4EA9-8DD6-0ABFFE01C959}"/>
              </a:ext>
            </a:extLst>
          </p:cNvPr>
          <p:cNvSpPr/>
          <p:nvPr/>
        </p:nvSpPr>
        <p:spPr>
          <a:xfrm>
            <a:off x="491177" y="614087"/>
            <a:ext cx="5695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Butterworth filter is maximally flat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Frequency response has no ripples in the passband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Rolls off towards zero in the stopband.</a:t>
            </a:r>
            <a:r>
              <a:rPr lang="en-CA" baseline="30000" dirty="0">
                <a:solidFill>
                  <a:srgbClr val="0B0080"/>
                </a:solidFill>
                <a:latin typeface="Bell MT" panose="02020503060305020303" pitchFamily="18" charset="0"/>
                <a:hlinkClick r:id="rId3"/>
              </a:rPr>
              <a:t>[2]</a:t>
            </a:r>
            <a:endParaRPr lang="en-CA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3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79740F-E55E-426E-B2D2-7A71F54AD244}"/>
              </a:ext>
            </a:extLst>
          </p:cNvPr>
          <p:cNvSpPr/>
          <p:nvPr/>
        </p:nvSpPr>
        <p:spPr>
          <a:xfrm rot="5400000">
            <a:off x="2772440" y="1496534"/>
            <a:ext cx="2567761" cy="2052084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F5807F36-119F-4012-A42B-086627D67313}"/>
              </a:ext>
            </a:extLst>
          </p:cNvPr>
          <p:cNvSpPr/>
          <p:nvPr/>
        </p:nvSpPr>
        <p:spPr>
          <a:xfrm>
            <a:off x="3583172" y="1594884"/>
            <a:ext cx="446567" cy="49352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F9C9F9-42C5-498F-867F-CC9410A27A1F}"/>
              </a:ext>
            </a:extLst>
          </p:cNvPr>
          <p:cNvCxnSpPr>
            <a:cxnSpLocks/>
          </p:cNvCxnSpPr>
          <p:nvPr/>
        </p:nvCxnSpPr>
        <p:spPr>
          <a:xfrm>
            <a:off x="3232298" y="1020726"/>
            <a:ext cx="595423" cy="85060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5F80E4-27B2-4FA5-A2A5-4F52821D6D2D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3964341" y="1020726"/>
            <a:ext cx="724618" cy="646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6C5FF56-D6CF-4C5B-AA94-1DD523892558}"/>
              </a:ext>
            </a:extLst>
          </p:cNvPr>
          <p:cNvSpPr/>
          <p:nvPr/>
        </p:nvSpPr>
        <p:spPr>
          <a:xfrm>
            <a:off x="4242392" y="2923764"/>
            <a:ext cx="446567" cy="49352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CED5AF-914B-4E7C-A4C6-5F17B4A3D12A}"/>
              </a:ext>
            </a:extLst>
          </p:cNvPr>
          <p:cNvCxnSpPr>
            <a:cxnSpLocks/>
          </p:cNvCxnSpPr>
          <p:nvPr/>
        </p:nvCxnSpPr>
        <p:spPr>
          <a:xfrm flipH="1" flipV="1">
            <a:off x="4448926" y="3158883"/>
            <a:ext cx="313659" cy="9638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2E3C8C-1E0D-44F3-8FF0-C7B24F485831}"/>
              </a:ext>
            </a:extLst>
          </p:cNvPr>
          <p:cNvCxnSpPr>
            <a:cxnSpLocks/>
          </p:cNvCxnSpPr>
          <p:nvPr/>
        </p:nvCxnSpPr>
        <p:spPr>
          <a:xfrm flipH="1">
            <a:off x="4646429" y="2412959"/>
            <a:ext cx="882501" cy="6225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13DD8A-A010-4586-A048-F95DF2729CBB}"/>
              </a:ext>
            </a:extLst>
          </p:cNvPr>
          <p:cNvCxnSpPr>
            <a:cxnSpLocks/>
          </p:cNvCxnSpPr>
          <p:nvPr/>
        </p:nvCxnSpPr>
        <p:spPr>
          <a:xfrm>
            <a:off x="2317898" y="1871330"/>
            <a:ext cx="1212111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E3CFA0-4A35-4AF2-BEAA-0DD9E326B1AF}"/>
              </a:ext>
            </a:extLst>
          </p:cNvPr>
          <p:cNvCxnSpPr>
            <a:cxnSpLocks/>
          </p:cNvCxnSpPr>
          <p:nvPr/>
        </p:nvCxnSpPr>
        <p:spPr>
          <a:xfrm flipH="1">
            <a:off x="4768703" y="3147237"/>
            <a:ext cx="1345018" cy="23291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B78527-E6B4-495A-B854-20548A2A0E3F}"/>
              </a:ext>
            </a:extLst>
          </p:cNvPr>
          <p:cNvSpPr txBox="1"/>
          <p:nvPr/>
        </p:nvSpPr>
        <p:spPr>
          <a:xfrm>
            <a:off x="1518853" y="1446028"/>
            <a:ext cx="94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epilepsy</a:t>
            </a:r>
          </a:p>
          <a:p>
            <a:r>
              <a:rPr lang="en-CA" sz="1400" dirty="0"/>
              <a:t>zone,</a:t>
            </a:r>
          </a:p>
          <a:p>
            <a:r>
              <a:rPr lang="en-CA" sz="1400" dirty="0"/>
              <a:t>F-series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4C3CF3-9497-4CEE-A920-84BE51832D67}"/>
              </a:ext>
            </a:extLst>
          </p:cNvPr>
          <p:cNvSpPr txBox="1"/>
          <p:nvPr/>
        </p:nvSpPr>
        <p:spPr>
          <a:xfrm>
            <a:off x="6113721" y="2722565"/>
            <a:ext cx="94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healthy</a:t>
            </a:r>
          </a:p>
          <a:p>
            <a:r>
              <a:rPr lang="en-CA" sz="1400" dirty="0"/>
              <a:t>zone,</a:t>
            </a:r>
          </a:p>
          <a:p>
            <a:r>
              <a:rPr lang="en-CA" sz="1400" dirty="0"/>
              <a:t>N-series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3DA254-5F36-448C-B9A1-FF8E8C609A6C}"/>
              </a:ext>
            </a:extLst>
          </p:cNvPr>
          <p:cNvSpPr txBox="1"/>
          <p:nvPr/>
        </p:nvSpPr>
        <p:spPr>
          <a:xfrm>
            <a:off x="2711302" y="554060"/>
            <a:ext cx="8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Bell MT" panose="02020503060305020303" pitchFamily="18" charset="0"/>
              </a:rPr>
              <a:t>x (F) measures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461AA8-07CD-4D37-9222-09234D125C0C}"/>
              </a:ext>
            </a:extLst>
          </p:cNvPr>
          <p:cNvSpPr txBox="1"/>
          <p:nvPr/>
        </p:nvSpPr>
        <p:spPr>
          <a:xfrm>
            <a:off x="4326650" y="546780"/>
            <a:ext cx="8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Bell MT" panose="02020503060305020303" pitchFamily="18" charset="0"/>
              </a:rPr>
              <a:t>y (F) measures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FFFB8E-347B-44E7-8D39-E05134DD0AE2}"/>
              </a:ext>
            </a:extLst>
          </p:cNvPr>
          <p:cNvSpPr txBox="1"/>
          <p:nvPr/>
        </p:nvSpPr>
        <p:spPr>
          <a:xfrm>
            <a:off x="4326650" y="4096283"/>
            <a:ext cx="8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Bell MT" panose="02020503060305020303" pitchFamily="18" charset="0"/>
              </a:rPr>
              <a:t>x (N) measures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909AA9-94FF-4123-8627-5A74BF153426}"/>
              </a:ext>
            </a:extLst>
          </p:cNvPr>
          <p:cNvSpPr txBox="1"/>
          <p:nvPr/>
        </p:nvSpPr>
        <p:spPr>
          <a:xfrm>
            <a:off x="5484797" y="2112977"/>
            <a:ext cx="8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Bell MT" panose="02020503060305020303" pitchFamily="18" charset="0"/>
              </a:rPr>
              <a:t>y (N) measures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FB733E-8E8F-4D22-AC47-11E9B5D9530A}"/>
              </a:ext>
            </a:extLst>
          </p:cNvPr>
          <p:cNvSpPr txBox="1"/>
          <p:nvPr/>
        </p:nvSpPr>
        <p:spPr>
          <a:xfrm>
            <a:off x="340241" y="94943"/>
            <a:ext cx="296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Parameter description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A99A3-1F1A-4045-AAFD-90B127BEBC84}"/>
              </a:ext>
            </a:extLst>
          </p:cNvPr>
          <p:cNvSpPr txBox="1"/>
          <p:nvPr/>
        </p:nvSpPr>
        <p:spPr>
          <a:xfrm>
            <a:off x="1733107" y="4619503"/>
            <a:ext cx="317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Data files 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</a:t>
            </a:r>
            <a:endParaRPr lang="en-CA" dirty="0">
              <a:latin typeface="Bell MT" panose="02020503060305020303" pitchFamily="18" charset="0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DE5E011-74DD-48F8-8940-E5553DA63298}"/>
              </a:ext>
            </a:extLst>
          </p:cNvPr>
          <p:cNvCxnSpPr>
            <a:cxnSpLocks/>
          </p:cNvCxnSpPr>
          <p:nvPr/>
        </p:nvCxnSpPr>
        <p:spPr>
          <a:xfrm flipV="1">
            <a:off x="2238154" y="2923764"/>
            <a:ext cx="792124" cy="427346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A94F08-6A73-4FC1-83FF-911545510CA7}"/>
              </a:ext>
            </a:extLst>
          </p:cNvPr>
          <p:cNvSpPr txBox="1"/>
          <p:nvPr/>
        </p:nvSpPr>
        <p:spPr>
          <a:xfrm>
            <a:off x="1228606" y="3044532"/>
            <a:ext cx="112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Opening on skull</a:t>
            </a:r>
          </a:p>
        </p:txBody>
      </p:sp>
    </p:spTree>
    <p:extLst>
      <p:ext uri="{BB962C8B-B14F-4D97-AF65-F5344CB8AC3E}">
        <p14:creationId xmlns:p14="http://schemas.microsoft.com/office/powerpoint/2010/main" val="280084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211F0BF-5802-46CA-A717-B3391C0E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600"/>
            <a:ext cx="9144000" cy="29187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B89077-72A2-477E-9137-EBA5FECE0F9E}"/>
              </a:ext>
            </a:extLst>
          </p:cNvPr>
          <p:cNvCxnSpPr/>
          <p:nvPr/>
        </p:nvCxnSpPr>
        <p:spPr>
          <a:xfrm>
            <a:off x="606056" y="2061774"/>
            <a:ext cx="84103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32C798-B5A1-48AF-B783-3B885D05BF6E}"/>
              </a:ext>
            </a:extLst>
          </p:cNvPr>
          <p:cNvSpPr txBox="1"/>
          <p:nvPr/>
        </p:nvSpPr>
        <p:spPr>
          <a:xfrm>
            <a:off x="829339" y="202019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x and y measures </a:t>
            </a:r>
            <a:r>
              <a:rPr lang="en-CA" dirty="0" err="1">
                <a:latin typeface="Bell MT" panose="02020503060305020303" pitchFamily="18" charset="0"/>
              </a:rPr>
              <a:t>w.r.t.</a:t>
            </a:r>
            <a:r>
              <a:rPr lang="en-CA" dirty="0">
                <a:latin typeface="Bell MT" panose="02020503060305020303" pitchFamily="18" charset="0"/>
              </a:rPr>
              <a:t> time (F-series) </a:t>
            </a:r>
          </a:p>
        </p:txBody>
      </p:sp>
    </p:spTree>
    <p:extLst>
      <p:ext uri="{BB962C8B-B14F-4D97-AF65-F5344CB8AC3E}">
        <p14:creationId xmlns:p14="http://schemas.microsoft.com/office/powerpoint/2010/main" val="74245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524E9B3-A540-4615-B5EC-16F810D15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9" y="571351"/>
            <a:ext cx="3229906" cy="221431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C523603-DFED-4036-976F-722792D2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04" y="571351"/>
            <a:ext cx="3229906" cy="221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8947F-BA7B-4008-8239-3B3CDD9E7B93}"/>
              </a:ext>
            </a:extLst>
          </p:cNvPr>
          <p:cNvSpPr txBox="1"/>
          <p:nvPr/>
        </p:nvSpPr>
        <p:spPr>
          <a:xfrm>
            <a:off x="829339" y="202019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x and y measures distribution (F-series)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6818F-ED7C-44BB-A785-C544CFCE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89" y="2951864"/>
            <a:ext cx="2787011" cy="1989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67AA9C-5F89-44DC-B9FD-2D54DE53B840}"/>
              </a:ext>
            </a:extLst>
          </p:cNvPr>
          <p:cNvSpPr txBox="1"/>
          <p:nvPr/>
        </p:nvSpPr>
        <p:spPr>
          <a:xfrm>
            <a:off x="4869712" y="3155000"/>
            <a:ext cx="247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RMSE = 22.7</a:t>
            </a:r>
          </a:p>
          <a:p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 not linear ?</a:t>
            </a:r>
            <a:endParaRPr lang="en-CA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5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751A2-E03B-4EA6-AB92-33B1C2B493B8}"/>
              </a:ext>
            </a:extLst>
          </p:cNvPr>
          <p:cNvSpPr txBox="1"/>
          <p:nvPr/>
        </p:nvSpPr>
        <p:spPr>
          <a:xfrm>
            <a:off x="23150" y="1964174"/>
            <a:ext cx="77593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Bradley Hand ITC" panose="03070402050302030203" pitchFamily="66" charset="0"/>
              </a:rPr>
              <a:t>Hypothesis: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Bell MT" panose="02020503060305020303" pitchFamily="18" charset="0"/>
              </a:rPr>
              <a:t>Hypersynchronous activity is the source of ions that generates the signal</a:t>
            </a:r>
          </a:p>
          <a:p>
            <a:pPr marL="342900" indent="-342900">
              <a:buFont typeface="+mj-lt"/>
              <a:buAutoNum type="arabicPeriod"/>
            </a:pPr>
            <a:endParaRPr lang="en-CA" sz="1000" dirty="0"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Bell MT" panose="02020503060305020303" pitchFamily="18" charset="0"/>
              </a:rPr>
              <a:t>Assuming, one affected brain has one type of characteristic interdependence, it is pertinent to integrate the bivariate pairs, so that features can develop at specific time-stamps, if any. (analogy: mass spectrometry)</a:t>
            </a:r>
          </a:p>
          <a:p>
            <a:pPr marL="342900" indent="-342900">
              <a:buFont typeface="+mj-lt"/>
              <a:buAutoNum type="arabicPeriod"/>
            </a:pPr>
            <a:endParaRPr lang="en-CA" sz="1000" dirty="0"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Bell MT" panose="02020503060305020303" pitchFamily="18" charset="0"/>
              </a:rPr>
              <a:t>If so, the difference between the bivariate pairs should be an equivalent measure of the interdependency. (analogy: travelling pressure wave in seismic events)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9FD62-FF52-4EC3-B6DF-B8749E3A01E6}"/>
              </a:ext>
            </a:extLst>
          </p:cNvPr>
          <p:cNvSpPr txBox="1"/>
          <p:nvPr/>
        </p:nvSpPr>
        <p:spPr>
          <a:xfrm>
            <a:off x="46300" y="86737"/>
            <a:ext cx="77593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Bradley Hand ITC" panose="03070402050302030203" pitchFamily="66" charset="0"/>
              </a:rPr>
              <a:t>Modern understanding of Epilepsy</a:t>
            </a:r>
            <a:r>
              <a:rPr lang="en-CA" sz="2000" dirty="0">
                <a:latin typeface="Bell MT" panose="02020503060305020303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It is related to hypersynchronous activity of networks of neurons in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0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Acute seizures are extreme manifestation of this hypersynchronous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0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An elevated level of interdependence of neuronal dynamics persists even during seizure free interval</a:t>
            </a:r>
          </a:p>
        </p:txBody>
      </p:sp>
    </p:spTree>
    <p:extLst>
      <p:ext uri="{BB962C8B-B14F-4D97-AF65-F5344CB8AC3E}">
        <p14:creationId xmlns:p14="http://schemas.microsoft.com/office/powerpoint/2010/main" val="3209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7FEC12-313D-4C0A-88BB-62E520EA3BD3}"/>
              </a:ext>
            </a:extLst>
          </p:cNvPr>
          <p:cNvSpPr txBox="1"/>
          <p:nvPr/>
        </p:nvSpPr>
        <p:spPr>
          <a:xfrm>
            <a:off x="749461" y="831796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Bradley Hand ITC" panose="03070402050302030203" pitchFamily="66" charset="0"/>
              </a:rPr>
              <a:t>Scheme </a:t>
            </a:r>
            <a:r>
              <a:rPr lang="en-CA" sz="2000" b="1" dirty="0">
                <a:latin typeface="Bradley Hand ITC" panose="03070402050302030203" pitchFamily="66" charset="0"/>
                <a:sym typeface="Wingdings" panose="05000000000000000000" pitchFamily="2" charset="2"/>
              </a:rPr>
              <a:t>: Difference Wave</a:t>
            </a:r>
            <a:endParaRPr lang="en-CA" sz="2000" b="1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4030B1-862A-47CB-BE78-664413DA4A03}"/>
                  </a:ext>
                </a:extLst>
              </p:cNvPr>
              <p:cNvSpPr txBox="1"/>
              <p:nvPr/>
            </p:nvSpPr>
            <p:spPr>
              <a:xfrm>
                <a:off x="2262851" y="1417463"/>
                <a:ext cx="3515810" cy="1660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CA" sz="24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nary>
                          <m:naryPr>
                            <m:chr m:val="∑"/>
                            <m:ctrlP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CA" sz="2400" dirty="0"/>
              </a:p>
              <a:p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4030B1-862A-47CB-BE78-664413DA4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51" y="1417463"/>
                <a:ext cx="3515810" cy="1660391"/>
              </a:xfrm>
              <a:prstGeom prst="rect">
                <a:avLst/>
              </a:prstGeom>
              <a:blipFill>
                <a:blip r:embed="rId2"/>
                <a:stretch>
                  <a:fillRect l="-2080" t="-38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938309-0841-4CCC-ADEA-963C8FB6A949}"/>
              </a:ext>
            </a:extLst>
          </p:cNvPr>
          <p:cNvSpPr txBox="1"/>
          <p:nvPr/>
        </p:nvSpPr>
        <p:spPr>
          <a:xfrm>
            <a:off x="749461" y="3507130"/>
            <a:ext cx="625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Thereby, z’s are the new data to apply ML tools,</a:t>
            </a:r>
          </a:p>
        </p:txBody>
      </p:sp>
    </p:spTree>
    <p:extLst>
      <p:ext uri="{BB962C8B-B14F-4D97-AF65-F5344CB8AC3E}">
        <p14:creationId xmlns:p14="http://schemas.microsoft.com/office/powerpoint/2010/main" val="223692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BC489-A66E-414F-9840-5455259B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873"/>
            <a:ext cx="9144000" cy="2538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D0C0B-DC31-4A3A-83FC-BC3562CBB0F9}"/>
              </a:ext>
            </a:extLst>
          </p:cNvPr>
          <p:cNvSpPr txBox="1"/>
          <p:nvPr/>
        </p:nvSpPr>
        <p:spPr>
          <a:xfrm>
            <a:off x="532435" y="150466"/>
            <a:ext cx="738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Integrated difference wave: High S/N ratio,  Reduced dimension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32AB01-BDE7-4ECF-9031-33CFD66CE5D6}"/>
              </a:ext>
            </a:extLst>
          </p:cNvPr>
          <p:cNvCxnSpPr/>
          <p:nvPr/>
        </p:nvCxnSpPr>
        <p:spPr>
          <a:xfrm>
            <a:off x="625033" y="1840375"/>
            <a:ext cx="82990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1DE4CC-018A-430F-ACC5-58CD8043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63" y="3220805"/>
            <a:ext cx="2828816" cy="1826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8664A-6C02-4BEB-B146-2040C7E28BDC}"/>
              </a:ext>
            </a:extLst>
          </p:cNvPr>
          <p:cNvSpPr txBox="1"/>
          <p:nvPr/>
        </p:nvSpPr>
        <p:spPr>
          <a:xfrm>
            <a:off x="4387995" y="3845823"/>
            <a:ext cx="297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Distribution does not change</a:t>
            </a:r>
          </a:p>
        </p:txBody>
      </p:sp>
    </p:spTree>
    <p:extLst>
      <p:ext uri="{BB962C8B-B14F-4D97-AF65-F5344CB8AC3E}">
        <p14:creationId xmlns:p14="http://schemas.microsoft.com/office/powerpoint/2010/main" val="268648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3BFD2-DE04-4B24-A579-11F49205CEB4}"/>
              </a:ext>
            </a:extLst>
          </p:cNvPr>
          <p:cNvSpPr txBox="1"/>
          <p:nvPr/>
        </p:nvSpPr>
        <p:spPr>
          <a:xfrm>
            <a:off x="500741" y="1034574"/>
            <a:ext cx="71397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Bradley Hand ITC" panose="03070402050302030203" pitchFamily="66" charset="0"/>
              </a:rPr>
              <a:t>To add value to understand the root cause of seizure</a:t>
            </a:r>
          </a:p>
          <a:p>
            <a:endParaRPr lang="en-CA" sz="1000" b="1" dirty="0">
              <a:solidFill>
                <a:srgbClr val="0000CC"/>
              </a:solidFill>
              <a:latin typeface="Bradley Hand ITC" panose="03070402050302030203" pitchFamily="66" charset="0"/>
            </a:endParaRPr>
          </a:p>
          <a:p>
            <a:r>
              <a:rPr lang="en-CA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Research Questions : </a:t>
            </a:r>
          </a:p>
          <a:p>
            <a:pPr marL="342900" indent="-342900">
              <a:buFont typeface="+mj-lt"/>
              <a:buAutoNum type="arabicPeriod"/>
            </a:pPr>
            <a:endParaRPr lang="en-CA" sz="1000" dirty="0"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Bell MT" panose="02020503060305020303" pitchFamily="18" charset="0"/>
              </a:rPr>
              <a:t>Is it possible to regenerate or replicate specific </a:t>
            </a:r>
            <a:r>
              <a:rPr lang="en-CA" dirty="0" err="1">
                <a:latin typeface="Bell MT" panose="02020503060305020303" pitchFamily="18" charset="0"/>
              </a:rPr>
              <a:t>Epileptoform</a:t>
            </a:r>
            <a:r>
              <a:rPr lang="en-CA" dirty="0">
                <a:latin typeface="Bell MT" panose="02020503060305020303" pitchFamily="18" charset="0"/>
              </a:rPr>
              <a:t> of a patient using machine learning algorithm?  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Bell MT" panose="02020503060305020303" pitchFamily="18" charset="0"/>
              </a:rPr>
              <a:t>Can this compare to the statistical performance of surrogate data ?  </a:t>
            </a:r>
          </a:p>
          <a:p>
            <a:endParaRPr lang="en-CA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9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5239A9-2189-4CFA-96F1-9BD650258328}"/>
              </a:ext>
            </a:extLst>
          </p:cNvPr>
          <p:cNvSpPr txBox="1"/>
          <p:nvPr/>
        </p:nvSpPr>
        <p:spPr>
          <a:xfrm>
            <a:off x="2615879" y="1967696"/>
            <a:ext cx="3402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Applying</a:t>
            </a:r>
          </a:p>
          <a:p>
            <a:pPr algn="ctr"/>
            <a:r>
              <a:rPr lang="en-CA" sz="2400" dirty="0"/>
              <a:t>Hidden Markov Model</a:t>
            </a:r>
          </a:p>
        </p:txBody>
      </p:sp>
    </p:spTree>
    <p:extLst>
      <p:ext uri="{BB962C8B-B14F-4D97-AF65-F5344CB8AC3E}">
        <p14:creationId xmlns:p14="http://schemas.microsoft.com/office/powerpoint/2010/main" val="1523915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ADB0D-8DA8-4955-BC88-C2868963A8D7}"/>
              </a:ext>
            </a:extLst>
          </p:cNvPr>
          <p:cNvSpPr txBox="1"/>
          <p:nvPr/>
        </p:nvSpPr>
        <p:spPr>
          <a:xfrm>
            <a:off x="595423" y="85060"/>
            <a:ext cx="7123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Unsupervised Learning Approach</a:t>
            </a:r>
          </a:p>
          <a:p>
            <a:pPr algn="ctr"/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Bayesian Machine Learning: Hidden Markov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D3780-F3D9-4A6C-9588-0C3C1433C07F}"/>
              </a:ext>
            </a:extLst>
          </p:cNvPr>
          <p:cNvSpPr/>
          <p:nvPr/>
        </p:nvSpPr>
        <p:spPr>
          <a:xfrm>
            <a:off x="244547" y="882175"/>
            <a:ext cx="85592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A Markov chain (model) describes a stochastic process where the assumed probability of future state(s) depends only on the current process state and not on any the states that preceded it (</a:t>
            </a:r>
            <a:r>
              <a:rPr lang="en-CA" i="1" dirty="0">
                <a:latin typeface="Bell MT" panose="02020503060305020303" pitchFamily="18" charset="0"/>
              </a:rPr>
              <a:t>shocker</a:t>
            </a:r>
            <a:r>
              <a:rPr lang="en-CA" dirty="0">
                <a:latin typeface="Bell MT" panose="02020503060305020303" pitchFamily="18" charset="0"/>
              </a:rPr>
              <a:t>).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F40A05-C862-4703-8D72-45A1056C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7" y="2045205"/>
            <a:ext cx="872933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The Hidden Markov Model (HMM)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A generative probabilistic model.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Bell MT" panose="02020503060305020303" pitchFamily="18" charset="0"/>
              </a:rPr>
              <a:t>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sequence of observable X variables is generated by a sequence of internal hidden 	states Z.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The hidden states are not observed directly.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The transitions between hidden states are assumed to have the form of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Bell MT" panose="02020503060305020303" pitchFamily="18" charset="0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</a:rPr>
              <a:t>a (first-order) Markov chain. </a:t>
            </a:r>
          </a:p>
        </p:txBody>
      </p:sp>
    </p:spTree>
    <p:extLst>
      <p:ext uri="{BB962C8B-B14F-4D97-AF65-F5344CB8AC3E}">
        <p14:creationId xmlns:p14="http://schemas.microsoft.com/office/powerpoint/2010/main" val="10523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ign with black text&#10;&#10;Description automatically generated">
            <a:extLst>
              <a:ext uri="{FF2B5EF4-FFF2-40B4-BE49-F238E27FC236}">
                <a16:creationId xmlns:a16="http://schemas.microsoft.com/office/drawing/2014/main" id="{0EB7585E-2902-4369-8B08-6B2662D5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0"/>
          <a:stretch/>
        </p:blipFill>
        <p:spPr>
          <a:xfrm>
            <a:off x="1148316" y="153151"/>
            <a:ext cx="4976037" cy="4088672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18F55EA-915E-4051-8E4B-BABFF950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35" y="1213820"/>
            <a:ext cx="1690577" cy="17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928D26-1960-4DD7-805F-28C332E8A7CD}"/>
              </a:ext>
            </a:extLst>
          </p:cNvPr>
          <p:cNvSpPr/>
          <p:nvPr/>
        </p:nvSpPr>
        <p:spPr>
          <a:xfrm>
            <a:off x="86809" y="463050"/>
            <a:ext cx="859999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solidFill>
                  <a:srgbClr val="000091"/>
                </a:solidFill>
                <a:latin typeface="Bell MT" panose="02020503060305020303" pitchFamily="18" charset="0"/>
              </a:rPr>
              <a:t>Getting targets when modeling sequences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• When applying machine learning to sequences, we often want to turn an input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sequence into an output sequence that lives in a different domain.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– </a:t>
            </a:r>
            <a:r>
              <a:rPr lang="en-CA" i="1" dirty="0">
                <a:solidFill>
                  <a:srgbClr val="008100"/>
                </a:solidFill>
                <a:latin typeface="Bell MT" panose="02020503060305020303" pitchFamily="18" charset="0"/>
              </a:rPr>
              <a:t>E. g. </a:t>
            </a:r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turn a sequence of sound pressures into a sequence of word identities.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• When there is no separate target sequence, we can get a teaching signal by trying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to predict the next term in the input sequence.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– The target output sequence is the input sequence with an advance of 1 step.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– This seems much more natural than trying to predict one pixel in an image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from the other pixels, or one patch of an image from the rest of the image.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– For temporal sequences there is a natural order for the predictions.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• Predicting the next term in a sequence blurs the distinction between supervised</a:t>
            </a:r>
          </a:p>
          <a:p>
            <a:r>
              <a:rPr lang="en-CA" dirty="0">
                <a:solidFill>
                  <a:srgbClr val="000000"/>
                </a:solidFill>
                <a:latin typeface="Bell MT" panose="02020503060305020303" pitchFamily="18" charset="0"/>
              </a:rPr>
              <a:t>and unsupervised learning.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– It uses methods designed for supervised learning, but it doesn’t require a</a:t>
            </a:r>
          </a:p>
          <a:p>
            <a:r>
              <a:rPr lang="en-CA" dirty="0">
                <a:solidFill>
                  <a:srgbClr val="008100"/>
                </a:solidFill>
                <a:latin typeface="Bell MT" panose="02020503060305020303" pitchFamily="18" charset="0"/>
              </a:rPr>
              <a:t>separate teaching signal.</a:t>
            </a:r>
            <a:endParaRPr lang="en-CA" dirty="0"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1558B-99E4-45E5-A23C-CBFD965A4860}"/>
              </a:ext>
            </a:extLst>
          </p:cNvPr>
          <p:cNvSpPr txBox="1"/>
          <p:nvPr/>
        </p:nvSpPr>
        <p:spPr>
          <a:xfrm>
            <a:off x="1111170" y="4525701"/>
            <a:ext cx="48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4A7BF-B803-411F-A1C9-A0BD5E76CBE5}"/>
              </a:ext>
            </a:extLst>
          </p:cNvPr>
          <p:cNvSpPr txBox="1"/>
          <p:nvPr/>
        </p:nvSpPr>
        <p:spPr>
          <a:xfrm>
            <a:off x="243068" y="48412"/>
            <a:ext cx="432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14453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9EC38-8658-43AD-B040-E378EC19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65"/>
            <a:ext cx="7817747" cy="38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2796B-2268-45BB-B6D3-9EC378202F24}"/>
              </a:ext>
            </a:extLst>
          </p:cNvPr>
          <p:cNvSpPr txBox="1"/>
          <p:nvPr/>
        </p:nvSpPr>
        <p:spPr>
          <a:xfrm>
            <a:off x="1111170" y="4433103"/>
            <a:ext cx="48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5840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51C8C-C802-47DD-880E-0F627F61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8" y="250182"/>
            <a:ext cx="7731889" cy="3891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C3DB8-C5F9-4A56-8BC1-4AF4139C90A3}"/>
              </a:ext>
            </a:extLst>
          </p:cNvPr>
          <p:cNvSpPr txBox="1"/>
          <p:nvPr/>
        </p:nvSpPr>
        <p:spPr>
          <a:xfrm>
            <a:off x="1192193" y="4639204"/>
            <a:ext cx="48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227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1A539-EE02-4BA5-8048-2DCBD0FF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7" y="0"/>
            <a:ext cx="7752599" cy="4192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E22C8-8260-4D13-906C-A4A846DE87C8}"/>
              </a:ext>
            </a:extLst>
          </p:cNvPr>
          <p:cNvSpPr txBox="1"/>
          <p:nvPr/>
        </p:nvSpPr>
        <p:spPr>
          <a:xfrm>
            <a:off x="1147114" y="4762593"/>
            <a:ext cx="46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951AE-457E-4AC0-850A-9BA35CE403A3}"/>
              </a:ext>
            </a:extLst>
          </p:cNvPr>
          <p:cNvSpPr txBox="1"/>
          <p:nvPr/>
        </p:nvSpPr>
        <p:spPr>
          <a:xfrm>
            <a:off x="1147114" y="4156369"/>
            <a:ext cx="342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Domain of Kalman Filtering</a:t>
            </a:r>
          </a:p>
        </p:txBody>
      </p:sp>
    </p:spTree>
    <p:extLst>
      <p:ext uri="{BB962C8B-B14F-4D97-AF65-F5344CB8AC3E}">
        <p14:creationId xmlns:p14="http://schemas.microsoft.com/office/powerpoint/2010/main" val="412381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DB46B-D41B-44A8-821E-4848511E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6" y="155512"/>
            <a:ext cx="7492007" cy="402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F5B95-CC98-469E-B8B6-0E23CD1857ED}"/>
              </a:ext>
            </a:extLst>
          </p:cNvPr>
          <p:cNvSpPr txBox="1"/>
          <p:nvPr/>
        </p:nvSpPr>
        <p:spPr>
          <a:xfrm>
            <a:off x="1111170" y="4774168"/>
            <a:ext cx="46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17F9-AB7A-4A60-B474-3EDBEA2E9B23}"/>
              </a:ext>
            </a:extLst>
          </p:cNvPr>
          <p:cNvSpPr txBox="1"/>
          <p:nvPr/>
        </p:nvSpPr>
        <p:spPr>
          <a:xfrm>
            <a:off x="1111170" y="4177762"/>
            <a:ext cx="447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Bell MT" panose="02020503060305020303" pitchFamily="18" charset="0"/>
              </a:rPr>
              <a:t>Adopted the term ‘hidden’ for neural net</a:t>
            </a:r>
          </a:p>
        </p:txBody>
      </p:sp>
    </p:spTree>
    <p:extLst>
      <p:ext uri="{BB962C8B-B14F-4D97-AF65-F5344CB8AC3E}">
        <p14:creationId xmlns:p14="http://schemas.microsoft.com/office/powerpoint/2010/main" val="262476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0E447-23A6-475D-812E-E06F9CC4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7" y="178872"/>
            <a:ext cx="7450817" cy="3796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81BC5C-969C-4AEC-A6A9-F05232CD3707}"/>
              </a:ext>
            </a:extLst>
          </p:cNvPr>
          <p:cNvSpPr txBox="1"/>
          <p:nvPr/>
        </p:nvSpPr>
        <p:spPr>
          <a:xfrm>
            <a:off x="1134320" y="4479402"/>
            <a:ext cx="46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665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35185-5ECA-40B5-B51B-EB226AEE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" y="291225"/>
            <a:ext cx="7775321" cy="3676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DCC94-AC6D-4A14-8DDD-00728F338DA2}"/>
              </a:ext>
            </a:extLst>
          </p:cNvPr>
          <p:cNvSpPr txBox="1"/>
          <p:nvPr/>
        </p:nvSpPr>
        <p:spPr>
          <a:xfrm>
            <a:off x="1192193" y="4482943"/>
            <a:ext cx="46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Ref: Prof. Hinton, Lecture in ML course (</a:t>
            </a:r>
            <a:r>
              <a:rPr lang="en-CA" dirty="0" err="1">
                <a:latin typeface="Bell MT" panose="02020503060305020303" pitchFamily="18" charset="0"/>
              </a:rPr>
              <a:t>UoT</a:t>
            </a:r>
            <a:r>
              <a:rPr lang="en-CA" dirty="0">
                <a:latin typeface="Bell MT" panose="0202050306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25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5CF218F9-93CD-4187-BBC0-D345BADE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35" y="131664"/>
            <a:ext cx="4944140" cy="3955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2CC982-D69E-40C3-82B0-1AD199CD8DBE}"/>
              </a:ext>
            </a:extLst>
          </p:cNvPr>
          <p:cNvSpPr/>
          <p:nvPr/>
        </p:nvSpPr>
        <p:spPr>
          <a:xfrm>
            <a:off x="2164530" y="3730484"/>
            <a:ext cx="3444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X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— states</a:t>
            </a:r>
            <a:br>
              <a:rPr lang="en-CA" dirty="0">
                <a:latin typeface="Bell MT" panose="02020503060305020303" pitchFamily="18" charset="0"/>
              </a:rPr>
            </a:b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y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— possible observations</a:t>
            </a:r>
            <a:br>
              <a:rPr lang="en-CA" dirty="0">
                <a:latin typeface="Bell MT" panose="02020503060305020303" pitchFamily="18" charset="0"/>
              </a:rPr>
            </a:b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a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— state transition probabilities</a:t>
            </a:r>
            <a:br>
              <a:rPr lang="en-CA" dirty="0">
                <a:latin typeface="Bell MT" panose="02020503060305020303" pitchFamily="18" charset="0"/>
              </a:rPr>
            </a:br>
            <a:r>
              <a:rPr lang="en-CA" i="1" dirty="0">
                <a:solidFill>
                  <a:srgbClr val="222222"/>
                </a:solidFill>
                <a:latin typeface="Bell MT" panose="02020503060305020303" pitchFamily="18" charset="0"/>
              </a:rPr>
              <a:t>b</a:t>
            </a:r>
            <a:r>
              <a:rPr lang="en-CA" dirty="0">
                <a:solidFill>
                  <a:srgbClr val="222222"/>
                </a:solidFill>
                <a:latin typeface="Bell MT" panose="02020503060305020303" pitchFamily="18" charset="0"/>
              </a:rPr>
              <a:t> — output probabilities</a:t>
            </a:r>
            <a:endParaRPr lang="en-CA" dirty="0">
              <a:latin typeface="Bell MT" panose="020205030603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1BD1E-F1A8-4E03-97C5-4F869F3B2DBB}"/>
              </a:ext>
            </a:extLst>
          </p:cNvPr>
          <p:cNvSpPr txBox="1"/>
          <p:nvPr/>
        </p:nvSpPr>
        <p:spPr>
          <a:xfrm>
            <a:off x="243068" y="131664"/>
            <a:ext cx="104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HMM </a:t>
            </a:r>
            <a:r>
              <a:rPr lang="en-CA" b="1" dirty="0">
                <a:sym typeface="Wingdings" panose="05000000000000000000" pitchFamily="2" charset="2"/>
              </a:rPr>
              <a:t>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85181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BC5B43-0388-47E7-BCF0-E9D4475B0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7" y="868498"/>
            <a:ext cx="8657866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HMM can be specified by: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The start probability vector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  <a:sym typeface="Symbol" panose="05050102010706020507" pitchFamily="18" charset="2"/>
              </a:rPr>
              <a:t>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 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Transition probability matrix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The emission probability of an observable can be any distribution with parameters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  <a:sym typeface="Symbol" panose="05050102010706020507" pitchFamily="18" charset="2"/>
              </a:rPr>
              <a:t>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 depending on the current hidden states. </a:t>
            </a:r>
          </a:p>
          <a:p>
            <a:pPr lvl="0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Bell MT" panose="02020503060305020303" pitchFamily="18" charset="0"/>
              </a:rPr>
              <a:t>HMM is completely determined by </a:t>
            </a:r>
            <a:r>
              <a:rPr lang="en-US" altLang="en-US" b="1" dirty="0">
                <a:solidFill>
                  <a:srgbClr val="0000CC"/>
                </a:solidFill>
                <a:latin typeface="Bell MT" panose="02020503060305020303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olidFill>
                  <a:srgbClr val="0000CC"/>
                </a:solidFill>
                <a:latin typeface="Bell MT" panose="02020503060305020303" pitchFamily="18" charset="0"/>
                <a:sym typeface="Symbol" panose="05050102010706020507" pitchFamily="18" charset="2"/>
              </a:rPr>
              <a:t></a:t>
            </a:r>
            <a:r>
              <a:rPr lang="en-US" altLang="en-US" b="1" dirty="0">
                <a:solidFill>
                  <a:srgbClr val="0000CC"/>
                </a:solidFill>
                <a:latin typeface="Bell MT" panose="02020503060305020303" pitchFamily="18" charset="0"/>
                <a:sym typeface="Symbol" panose="05050102010706020507" pitchFamily="18" charset="2"/>
              </a:rPr>
              <a:t>, </a:t>
            </a:r>
            <a:r>
              <a:rPr lang="en-US" altLang="en-US" b="1" dirty="0">
                <a:solidFill>
                  <a:srgbClr val="0000CC"/>
                </a:solidFill>
                <a:latin typeface="Bell MT" panose="02020503060305020303" pitchFamily="18" charset="0"/>
              </a:rPr>
              <a:t>A, </a:t>
            </a:r>
            <a:r>
              <a:rPr lang="en-US" altLang="en-US" b="1" dirty="0">
                <a:solidFill>
                  <a:srgbClr val="0000CC"/>
                </a:solidFill>
                <a:latin typeface="Bell MT" panose="02020503060305020303" pitchFamily="18" charset="0"/>
                <a:sym typeface="Symbol" panose="05050102010706020507" pitchFamily="18" charset="2"/>
              </a:rPr>
              <a:t></a:t>
            </a:r>
          </a:p>
          <a:p>
            <a:pPr lvl="0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Bell MT" panose="02020503060305020303" pitchFamily="18" charset="0"/>
                <a:sym typeface="Symbol" panose="05050102010706020507" pitchFamily="18" charset="2"/>
              </a:rPr>
              <a:t>__________________________________________________________________________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4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F70D23-383D-4784-BF72-D498FD2AE7F5}"/>
              </a:ext>
            </a:extLst>
          </p:cNvPr>
          <p:cNvSpPr/>
          <p:nvPr/>
        </p:nvSpPr>
        <p:spPr>
          <a:xfrm>
            <a:off x="254641" y="295240"/>
            <a:ext cx="722260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3E4349"/>
                </a:solidFill>
                <a:latin typeface="Bell MT" panose="02020503060305020303" pitchFamily="18" charset="0"/>
              </a:rPr>
              <a:t>There are three fundamental tasks in HMMs:</a:t>
            </a:r>
          </a:p>
          <a:p>
            <a:endParaRPr lang="en-CA" sz="1200" b="1" dirty="0">
              <a:solidFill>
                <a:srgbClr val="3E4349"/>
              </a:solidFill>
              <a:latin typeface="Bell MT" panose="02020503060305020303" pitchFamily="18" charset="0"/>
            </a:endParaRPr>
          </a:p>
          <a:p>
            <a:r>
              <a:rPr lang="en-CA" dirty="0">
                <a:solidFill>
                  <a:srgbClr val="3E4349"/>
                </a:solidFill>
                <a:latin typeface="Bell MT" panose="02020503060305020303" pitchFamily="18" charset="0"/>
              </a:rPr>
              <a:t>1. Given just the observed data, estimate the model parameters</a:t>
            </a:r>
          </a:p>
          <a:p>
            <a:r>
              <a:rPr lang="en-CA" dirty="0">
                <a:solidFill>
                  <a:srgbClr val="0000CC"/>
                </a:solidFill>
                <a:latin typeface="Bell MT" panose="02020503060305020303" pitchFamily="18" charset="0"/>
              </a:rPr>
              <a:t>Can be solved by an iterative Expectation-Maximization (EM) algorithm, known as the Baum-Welch algorithm</a:t>
            </a:r>
          </a:p>
          <a:p>
            <a:endParaRPr lang="en-CA" sz="1200" dirty="0">
              <a:solidFill>
                <a:srgbClr val="3E4349"/>
              </a:solidFill>
              <a:latin typeface="Bell MT" panose="02020503060305020303" pitchFamily="18" charset="0"/>
            </a:endParaRPr>
          </a:p>
          <a:p>
            <a:r>
              <a:rPr lang="en-CA" dirty="0">
                <a:solidFill>
                  <a:srgbClr val="3E4349"/>
                </a:solidFill>
                <a:latin typeface="Bell MT" panose="02020503060305020303" pitchFamily="18" charset="0"/>
              </a:rPr>
              <a:t>2. Given the model parameters and observed data, estimate the optimal sequence of hidden states</a:t>
            </a:r>
          </a:p>
          <a:p>
            <a:endParaRPr lang="en-CA" sz="1200" dirty="0">
              <a:solidFill>
                <a:srgbClr val="3E4349"/>
              </a:solidFill>
              <a:latin typeface="Bell MT" panose="02020503060305020303" pitchFamily="18" charset="0"/>
            </a:endParaRPr>
          </a:p>
          <a:p>
            <a:r>
              <a:rPr lang="en-CA" dirty="0">
                <a:solidFill>
                  <a:srgbClr val="3E4349"/>
                </a:solidFill>
                <a:latin typeface="Bell MT" panose="02020503060305020303" pitchFamily="18" charset="0"/>
              </a:rPr>
              <a:t>3. Given the model parameters and observed data, calculate the likelihood of the data</a:t>
            </a:r>
          </a:p>
          <a:p>
            <a:r>
              <a:rPr lang="en-CA" dirty="0">
                <a:solidFill>
                  <a:srgbClr val="0000CC"/>
                </a:solidFill>
                <a:latin typeface="Bell MT" panose="02020503060305020303" pitchFamily="18" charset="0"/>
              </a:rPr>
              <a:t>Can be solved by dynamic programming algorithm known as Viterbi algorithm</a:t>
            </a:r>
          </a:p>
        </p:txBody>
      </p:sp>
    </p:spTree>
    <p:extLst>
      <p:ext uri="{BB962C8B-B14F-4D97-AF65-F5344CB8AC3E}">
        <p14:creationId xmlns:p14="http://schemas.microsoft.com/office/powerpoint/2010/main" val="402282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07453" y="466225"/>
            <a:ext cx="7219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CA" sz="28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br>
              <a:rPr dirty="0"/>
            </a:br>
            <a:endParaRPr lang="en-CA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11760" y="1038625"/>
            <a:ext cx="7219440" cy="3144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514530" indent="-400050">
              <a:lnSpc>
                <a:spcPct val="250000"/>
              </a:lnSpc>
              <a:buClr>
                <a:srgbClr val="000000"/>
              </a:buClr>
              <a:buFont typeface="+mj-lt"/>
              <a:buAutoNum type="romanUcPeriod"/>
            </a:pPr>
            <a:r>
              <a:rPr lang="en-CA" sz="2000" b="1" strike="noStrike" spc="-1" dirty="0">
                <a:solidFill>
                  <a:srgbClr val="000000"/>
                </a:solidFill>
                <a:latin typeface="Bradley Hand ITC" panose="03070402050302030203" pitchFamily="66" charset="0"/>
                <a:ea typeface="Arial"/>
              </a:rPr>
              <a:t>EEG: Extracranial vs Intracranial</a:t>
            </a:r>
            <a:endParaRPr lang="en-CA" sz="2000" b="1" strike="noStrike" spc="-1" dirty="0">
              <a:solidFill>
                <a:srgbClr val="000000"/>
              </a:solidFill>
              <a:latin typeface="Bradley Hand ITC" panose="03070402050302030203" pitchFamily="66" charset="0"/>
            </a:endParaRPr>
          </a:p>
          <a:p>
            <a:pPr marL="514530" indent="-400050">
              <a:lnSpc>
                <a:spcPct val="250000"/>
              </a:lnSpc>
              <a:buClr>
                <a:srgbClr val="000000"/>
              </a:buClr>
              <a:buFont typeface="+mj-lt"/>
              <a:buAutoNum type="romanUcPeriod"/>
            </a:pPr>
            <a:r>
              <a:rPr lang="en-CA" sz="2000" b="1" spc="-1" dirty="0">
                <a:solidFill>
                  <a:srgbClr val="000000"/>
                </a:solidFill>
                <a:latin typeface="Bradley Hand ITC" panose="03070402050302030203" pitchFamily="66" charset="0"/>
                <a:ea typeface="Arial"/>
              </a:rPr>
              <a:t>The Data set </a:t>
            </a:r>
          </a:p>
          <a:p>
            <a:pPr marL="514530" indent="-400050">
              <a:lnSpc>
                <a:spcPct val="250000"/>
              </a:lnSpc>
              <a:buClr>
                <a:srgbClr val="000000"/>
              </a:buClr>
              <a:buFont typeface="+mj-lt"/>
              <a:buAutoNum type="romanUcPeriod"/>
            </a:pPr>
            <a:r>
              <a:rPr lang="en-CA" sz="2000" b="1" strike="noStrike" spc="-1" dirty="0">
                <a:solidFill>
                  <a:srgbClr val="000000"/>
                </a:solidFill>
                <a:latin typeface="Bradley Hand ITC" panose="03070402050302030203" pitchFamily="66" charset="0"/>
                <a:ea typeface="Arial"/>
              </a:rPr>
              <a:t>HMM as an approach and why?</a:t>
            </a:r>
            <a:endParaRPr lang="en-CA" sz="2000" b="1" strike="noStrike" spc="-1" dirty="0">
              <a:solidFill>
                <a:srgbClr val="000000"/>
              </a:solidFill>
              <a:latin typeface="Bradley Hand ITC" panose="03070402050302030203" pitchFamily="66" charset="0"/>
            </a:endParaRPr>
          </a:p>
          <a:p>
            <a:pPr marL="514530" indent="-400050">
              <a:lnSpc>
                <a:spcPct val="250000"/>
              </a:lnSpc>
              <a:buClr>
                <a:srgbClr val="000000"/>
              </a:buClr>
              <a:buFont typeface="+mj-lt"/>
              <a:buAutoNum type="romanUcPeriod"/>
            </a:pPr>
            <a:r>
              <a:rPr lang="en-CA" sz="2000" b="1" spc="-1" dirty="0">
                <a:solidFill>
                  <a:srgbClr val="000000"/>
                </a:solidFill>
                <a:latin typeface="Bradley Hand ITC" panose="03070402050302030203" pitchFamily="66" charset="0"/>
              </a:rPr>
              <a:t>Codes and Results</a:t>
            </a:r>
            <a:endParaRPr lang="en-CA" sz="2000" b="1" strike="noStrike" spc="-1" dirty="0">
              <a:solidFill>
                <a:srgbClr val="000000"/>
              </a:solidFill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BE7EF-2807-432D-A2D8-100DFDFABBBD}"/>
                  </a:ext>
                </a:extLst>
              </p:cNvPr>
              <p:cNvSpPr txBox="1"/>
              <p:nvPr/>
            </p:nvSpPr>
            <p:spPr>
              <a:xfrm>
                <a:off x="57873" y="127322"/>
                <a:ext cx="8588416" cy="427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latin typeface="Bell MT" panose="02020503060305020303" pitchFamily="18" charset="0"/>
                  </a:rPr>
                  <a:t>Task 1:</a:t>
                </a:r>
                <a:r>
                  <a:rPr lang="en-CA" dirty="0">
                    <a:latin typeface="Bell MT" panose="02020503060305020303" pitchFamily="18" charset="0"/>
                  </a:rPr>
                  <a:t>	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Apply Gaussian Mixture (GMM) to the data 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1. different clustering model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2. flexible in cluster shape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3. probabilistic cluster assignment</a:t>
                </a:r>
              </a:p>
              <a:p>
                <a:endParaRPr lang="en-CA" dirty="0">
                  <a:latin typeface="Bell MT" panose="02020503060305020303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Determine optimum number of clusters and covariance type using BIC 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𝑩𝑰𝑪</m:t>
                    </m:r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CA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a:rPr lang="en-CA" b="1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𝐥𝐧</m:t>
                        </m:r>
                      </m:fName>
                      <m:e>
                        <m:d>
                          <m:d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𝒏</m:t>
                            </m:r>
                          </m:e>
                        </m:d>
                      </m:e>
                    </m:func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−</m:t>
                    </m:r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  <m:r>
                      <a:rPr lang="en-CA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𝐥𝐧</m:t>
                    </m:r>
                    <m:r>
                      <a:rPr lang="en-CA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CA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acc>
                  </m:oMath>
                </a14:m>
                <a:endParaRPr lang="en-CA" b="1" dirty="0">
                  <a:latin typeface="Bell MT" panose="02020503060305020303" pitchFamily="18" charset="0"/>
                  <a:sym typeface="Wingdings" panose="05000000000000000000" pitchFamily="2" charset="2"/>
                </a:endParaRP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 Max value of likelihood function of the model, </a:t>
                </a:r>
                <a:r>
                  <a:rPr lang="en-CA" i="1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M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, where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 are the parameter values that maximizes the function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:r>
                  <a:rPr lang="en-CA" i="1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x</a:t>
                </a: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 = observed data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:r>
                  <a:rPr lang="en-CA" i="1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n</a:t>
                </a: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 = sample size</a:t>
                </a:r>
              </a:p>
              <a:p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</a:t>
                </a:r>
                <a:r>
                  <a:rPr lang="en-CA" i="1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k</a:t>
                </a: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 = number of parameters estimated by the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>
                  <a:latin typeface="Bell MT" panose="02020503060305020303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Find BIC score per model, choose the minimum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BE7EF-2807-432D-A2D8-100DFDFAB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" y="127322"/>
                <a:ext cx="8588416" cy="4278415"/>
              </a:xfrm>
              <a:prstGeom prst="rect">
                <a:avLst/>
              </a:prstGeom>
              <a:blipFill>
                <a:blip r:embed="rId2"/>
                <a:stretch>
                  <a:fillRect l="-568" t="-855" b="-12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426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54D836-F2DA-4CBE-9EB7-7454EAA7A2F8}"/>
              </a:ext>
            </a:extLst>
          </p:cNvPr>
          <p:cNvSpPr/>
          <p:nvPr/>
        </p:nvSpPr>
        <p:spPr>
          <a:xfrm>
            <a:off x="144684" y="156342"/>
            <a:ext cx="771452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Bell MT" panose="02020503060305020303" pitchFamily="18" charset="0"/>
                <a:sym typeface="Wingdings" panose="05000000000000000000" pitchFamily="2" charset="2"/>
              </a:rPr>
              <a:t>Task 2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en-CA" b="1" dirty="0">
                <a:latin typeface="Bell MT" panose="02020503060305020303" pitchFamily="18" charset="0"/>
                <a:sym typeface="Wingdings" panose="05000000000000000000" pitchFamily="2" charset="2"/>
              </a:rPr>
              <a:t>and 3: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Component of minimum BIC score is taken as number of hidden components at same covariance type, which controls the degrees of freedom in the shape of the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8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Apply Bayesian statistic using ‘</a:t>
            </a:r>
            <a:r>
              <a:rPr lang="en-CA" dirty="0" err="1">
                <a:latin typeface="Bell MT" panose="02020503060305020303" pitchFamily="18" charset="0"/>
                <a:sym typeface="Wingdings" panose="05000000000000000000" pitchFamily="2" charset="2"/>
              </a:rPr>
              <a:t>BayesianGaussianMixture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’ to determine the probabilities with ‘Dirichlet distribution’ as </a:t>
            </a:r>
            <a:r>
              <a:rPr lang="en-CA" dirty="0" err="1">
                <a:latin typeface="Bell MT" panose="02020503060305020303" pitchFamily="18" charset="0"/>
                <a:sym typeface="Wingdings" panose="05000000000000000000" pitchFamily="2" charset="2"/>
              </a:rPr>
              <a:t>weight_concentration_prior_type</a:t>
            </a:r>
            <a:endParaRPr lang="en-CA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8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This assumes that prior is the conjugate prior for 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DD9EF3-E11F-458F-89B3-20AEE1910281}"/>
                  </a:ext>
                </a:extLst>
              </p:cNvPr>
              <p:cNvSpPr txBox="1"/>
              <p:nvPr/>
            </p:nvSpPr>
            <p:spPr>
              <a:xfrm>
                <a:off x="703162" y="2383926"/>
                <a:ext cx="6597570" cy="57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latin typeface="Bell MT" panose="02020503060305020303" pitchFamily="18" charset="0"/>
                  </a:rPr>
                  <a:t>Bayesian posterior distribution: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DD9EF3-E11F-458F-89B3-20AEE191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2" y="2383926"/>
                <a:ext cx="6597570" cy="579710"/>
              </a:xfrm>
              <a:prstGeom prst="rect">
                <a:avLst/>
              </a:prstGeom>
              <a:blipFill>
                <a:blip r:embed="rId2"/>
                <a:stretch>
                  <a:fillRect l="-739" b="-10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114EA5-51FF-4AF8-9C74-607C718B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4605"/>
            <a:ext cx="3863896" cy="630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B0370-40DD-455F-89F8-6E866D185369}"/>
              </a:ext>
            </a:extLst>
          </p:cNvPr>
          <p:cNvSpPr txBox="1"/>
          <p:nvPr/>
        </p:nvSpPr>
        <p:spPr>
          <a:xfrm>
            <a:off x="144683" y="2948539"/>
            <a:ext cx="858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Likelihood function,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en-CA" i="1" dirty="0">
                <a:latin typeface="Bell MT" panose="02020503060305020303" pitchFamily="18" charset="0"/>
                <a:sym typeface="Wingdings" panose="05000000000000000000" pitchFamily="2" charset="2"/>
              </a:rPr>
              <a:t>P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(X|</a:t>
            </a:r>
            <a:r>
              <a:rPr lang="en-CA" dirty="0">
                <a:latin typeface="Bell MT" panose="02020503060305020303" pitchFamily="18" charset="0"/>
                <a:sym typeface="Symbol" panose="05050102010706020507" pitchFamily="18" charset="2"/>
              </a:rPr>
              <a:t>), fixed by model ; prior, </a:t>
            </a:r>
            <a:r>
              <a:rPr lang="en-CA" i="1" dirty="0">
                <a:latin typeface="Bell MT" panose="02020503060305020303" pitchFamily="18" charset="0"/>
                <a:sym typeface="Wingdings" panose="05000000000000000000" pitchFamily="2" charset="2"/>
              </a:rPr>
              <a:t>P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(</a:t>
            </a:r>
            <a:r>
              <a:rPr lang="en-CA" dirty="0">
                <a:latin typeface="Bell MT" panose="02020503060305020303" pitchFamily="18" charset="0"/>
                <a:sym typeface="Symbol" panose="05050102010706020507" pitchFamily="18" charset="2"/>
              </a:rPr>
              <a:t>), our choice; P(x), fixed by data </a:t>
            </a:r>
          </a:p>
          <a:p>
            <a:r>
              <a:rPr lang="en-CA" dirty="0">
                <a:latin typeface="Bell MT" panose="02020503060305020303" pitchFamily="18" charset="0"/>
                <a:sym typeface="Symbol" panose="05050102010706020507" pitchFamily="18" charset="2"/>
              </a:rPr>
              <a:t>BIC </a:t>
            </a:r>
            <a:r>
              <a:rPr lang="en-CA" dirty="0">
                <a:latin typeface="Bell MT" panose="02020503060305020303" pitchFamily="18" charset="0"/>
                <a:sym typeface="Wingdings" panose="05000000000000000000" pitchFamily="2" charset="2"/>
              </a:rPr>
              <a:t></a:t>
            </a:r>
            <a:endParaRPr lang="en-CA" dirty="0">
              <a:latin typeface="Bell MT" panose="020205030603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EBAB8-538D-490C-97D2-402427BF2E95}"/>
              </a:ext>
            </a:extLst>
          </p:cNvPr>
          <p:cNvSpPr txBox="1"/>
          <p:nvPr/>
        </p:nvSpPr>
        <p:spPr>
          <a:xfrm>
            <a:off x="1439000" y="4054683"/>
            <a:ext cx="48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Where, </a:t>
            </a:r>
            <a:r>
              <a:rPr lang="en-CA" dirty="0">
                <a:latin typeface="Bell MT" panose="02020503060305020303" pitchFamily="18" charset="0"/>
                <a:sym typeface="Symbol" panose="05050102010706020507" pitchFamily="18" charset="2"/>
              </a:rPr>
              <a:t>(|M) is the prior for  under model </a:t>
            </a:r>
            <a:r>
              <a:rPr lang="en-CA" i="1" dirty="0">
                <a:latin typeface="Bell MT" panose="02020503060305020303" pitchFamily="18" charset="0"/>
                <a:sym typeface="Symbol" panose="05050102010706020507" pitchFamily="18" charset="2"/>
              </a:rPr>
              <a:t>M</a:t>
            </a:r>
            <a:endParaRPr lang="en-CA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9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99867F-3C83-419D-AFE1-710090735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218102"/>
              </p:ext>
            </p:extLst>
          </p:nvPr>
        </p:nvGraphicFramePr>
        <p:xfrm>
          <a:off x="441809" y="1039870"/>
          <a:ext cx="6942839" cy="3144839"/>
        </p:xfrm>
        <a:graphic>
          <a:graphicData uri="http://schemas.openxmlformats.org/drawingml/2006/table">
            <a:tbl>
              <a:tblPr/>
              <a:tblGrid>
                <a:gridCol w="2709902">
                  <a:extLst>
                    <a:ext uri="{9D8B030D-6E8A-4147-A177-3AD203B41FA5}">
                      <a16:colId xmlns:a16="http://schemas.microsoft.com/office/drawing/2014/main" val="1448735215"/>
                    </a:ext>
                  </a:extLst>
                </a:gridCol>
                <a:gridCol w="4232937">
                  <a:extLst>
                    <a:ext uri="{9D8B030D-6E8A-4147-A177-3AD203B41FA5}">
                      <a16:colId xmlns:a16="http://schemas.microsoft.com/office/drawing/2014/main" val="2558430418"/>
                    </a:ext>
                  </a:extLst>
                </a:gridCol>
              </a:tblGrid>
              <a:tr h="1118165">
                <a:tc>
                  <a:txBody>
                    <a:bodyPr/>
                    <a:lstStyle/>
                    <a:p>
                      <a:pPr algn="l"/>
                      <a:r>
                        <a:rPr lang="en-CA" sz="1800" b="1" u="none" strike="noStrike" dirty="0" err="1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hlinkClick r:id="rId2" tooltip="hmmlearn.hmm.GaussianHMM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hmm.GaussianHMM</a:t>
                      </a:r>
                      <a:endParaRPr lang="en-CA" sz="1800" b="1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  <a:p>
                      <a:pPr algn="l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(components + covariance type + probabilities)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Hidden Markov Model with Gaussian emissions.</a:t>
                      </a: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19956"/>
                  </a:ext>
                </a:extLst>
              </a:tr>
              <a:tr h="908509">
                <a:tc>
                  <a:txBody>
                    <a:bodyPr/>
                    <a:lstStyle/>
                    <a:p>
                      <a:pPr algn="l"/>
                      <a:r>
                        <a:rPr lang="en-CA" sz="1800" b="1" u="none" strike="noStrike" dirty="0" err="1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hlinkClick r:id="rId3" tooltip="hmmlearn.hmm.GMMHMM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hmm.GMMHMM</a:t>
                      </a:r>
                      <a:endParaRPr lang="en-CA" sz="1800" b="1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  <a:p>
                      <a:pPr algn="l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(components + covariance type)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Hidden Markov Model with Gaussian mixture emissions.</a:t>
                      </a: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075943"/>
                  </a:ext>
                </a:extLst>
              </a:tr>
              <a:tr h="1118165">
                <a:tc>
                  <a:txBody>
                    <a:bodyPr/>
                    <a:lstStyle/>
                    <a:p>
                      <a:pPr algn="l"/>
                      <a:r>
                        <a:rPr lang="en-CA" sz="1800" b="1" u="none" strike="noStrike" dirty="0" err="1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hlinkClick r:id="rId4" tooltip="hmmlearn.hmm.MultinomialHMM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hmm.MultinomialHMM</a:t>
                      </a:r>
                      <a:endParaRPr lang="en-CA" sz="1800" b="1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  <a:p>
                      <a:pPr algn="l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(for custom emission probabilities like Poisson) 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Hidden Markov Model with multinomial (discrete) emissions</a:t>
                      </a:r>
                    </a:p>
                  </a:txBody>
                  <a:tcPr marL="69885" marR="69885" marT="34943" marB="349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4129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1D61E4-4B66-4621-85F5-E24FA747A3E0}"/>
              </a:ext>
            </a:extLst>
          </p:cNvPr>
          <p:cNvSpPr txBox="1"/>
          <p:nvPr/>
        </p:nvSpPr>
        <p:spPr>
          <a:xfrm>
            <a:off x="337637" y="127321"/>
            <a:ext cx="704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Fit data with HMM model with calculated number of components, covariance type and probabilities from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Training use Gradient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B01-04C9-48BB-8292-A81AE5A8D35A}"/>
              </a:ext>
            </a:extLst>
          </p:cNvPr>
          <p:cNvSpPr txBox="1"/>
          <p:nvPr/>
        </p:nvSpPr>
        <p:spPr>
          <a:xfrm>
            <a:off x="2338087" y="4542674"/>
            <a:ext cx="261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Note: explain thru codes,</a:t>
            </a:r>
          </a:p>
        </p:txBody>
      </p:sp>
    </p:spTree>
    <p:extLst>
      <p:ext uri="{BB962C8B-B14F-4D97-AF65-F5344CB8AC3E}">
        <p14:creationId xmlns:p14="http://schemas.microsoft.com/office/powerpoint/2010/main" val="13767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2B303-2726-4145-9A3A-14C0CFD8EC00}"/>
              </a:ext>
            </a:extLst>
          </p:cNvPr>
          <p:cNvSpPr/>
          <p:nvPr/>
        </p:nvSpPr>
        <p:spPr>
          <a:xfrm>
            <a:off x="179405" y="277825"/>
            <a:ext cx="769137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3E4349"/>
                </a:solidFill>
                <a:latin typeface="Bell MT" panose="02020503060305020303" pitchFamily="18" charset="0"/>
              </a:rPr>
              <a:t>References: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Lawrence R. </a:t>
            </a: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Rabiner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 “A tutorial on hidden Markov models and selected applications in speech recognition”, Proceedings of the IEEE 77.2, pp. 257-286, 1989.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Jeff A. </a:t>
            </a: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Bilmes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, “A gentle tutorial of the EM algorithm and its application to parameter estimation for Gaussian mixture and hidden Markov models.”, 1998.</a:t>
            </a:r>
            <a:endParaRPr lang="en-CA" sz="1400" b="0" i="0" dirty="0">
              <a:solidFill>
                <a:srgbClr val="3E4349"/>
              </a:solidFill>
              <a:effectLst/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Andrzejak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 R G, Schindler K, </a:t>
            </a: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Rummel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 C., </a:t>
            </a: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Nonrandomness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, nonlinear dependence, and </a:t>
            </a:r>
            <a:r>
              <a:rPr lang="en-CA" sz="1400" dirty="0" err="1">
                <a:solidFill>
                  <a:srgbClr val="3E4349"/>
                </a:solidFill>
                <a:latin typeface="Bell MT" panose="02020503060305020303" pitchFamily="18" charset="0"/>
              </a:rPr>
              <a:t>nonstationarity</a:t>
            </a:r>
            <a:r>
              <a:rPr lang="en-CA" sz="1400" dirty="0">
                <a:solidFill>
                  <a:srgbClr val="3E4349"/>
                </a:solidFill>
                <a:latin typeface="Bell MT" panose="02020503060305020303" pitchFamily="18" charset="0"/>
              </a:rPr>
              <a:t> of electroencephalographic recordings from epilepsy patients, Phys. Rev. E, 86, p. 046206, (2012)</a:t>
            </a:r>
            <a:endParaRPr lang="en-CA" sz="1400" b="0" i="0" dirty="0">
              <a:solidFill>
                <a:srgbClr val="3E4349"/>
              </a:solidFill>
              <a:effectLst/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400" b="0" i="0" dirty="0">
                <a:solidFill>
                  <a:srgbClr val="3E4349"/>
                </a:solidFill>
                <a:effectLst/>
                <a:latin typeface="Bell MT" panose="02020503060305020303" pitchFamily="18" charset="0"/>
              </a:rPr>
              <a:t>Thomas Schreiber, Constrained Randomization of Time Series Data, Phys. Rev. Lett., 80(10) p. 2105 (1998)</a:t>
            </a:r>
            <a:endParaRPr lang="en-CA" sz="1400" dirty="0">
              <a:solidFill>
                <a:srgbClr val="3E4349"/>
              </a:solidFill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400" dirty="0">
                <a:latin typeface="Bell MT" panose="02020503060305020303" pitchFamily="18" charset="0"/>
              </a:rPr>
              <a:t>R. G. </a:t>
            </a:r>
            <a:r>
              <a:rPr lang="en-CA" sz="1400" dirty="0" err="1">
                <a:latin typeface="Bell MT" panose="02020503060305020303" pitchFamily="18" charset="0"/>
              </a:rPr>
              <a:t>Andrzejak</a:t>
            </a:r>
            <a:r>
              <a:rPr lang="en-CA" sz="1400" dirty="0">
                <a:latin typeface="Bell MT" panose="02020503060305020303" pitchFamily="18" charset="0"/>
              </a:rPr>
              <a:t>, D. </a:t>
            </a:r>
            <a:r>
              <a:rPr lang="en-CA" sz="1400" dirty="0" err="1">
                <a:latin typeface="Bell MT" panose="02020503060305020303" pitchFamily="18" charset="0"/>
              </a:rPr>
              <a:t>Chicharro</a:t>
            </a:r>
            <a:r>
              <a:rPr lang="en-CA" sz="1400" dirty="0">
                <a:latin typeface="Bell MT" panose="02020503060305020303" pitchFamily="18" charset="0"/>
              </a:rPr>
              <a:t>, K. </a:t>
            </a:r>
            <a:r>
              <a:rPr lang="en-CA" sz="1400" dirty="0" err="1">
                <a:latin typeface="Bell MT" panose="02020503060305020303" pitchFamily="18" charset="0"/>
              </a:rPr>
              <a:t>Lehnertz</a:t>
            </a:r>
            <a:r>
              <a:rPr lang="en-CA" sz="1400" dirty="0">
                <a:latin typeface="Bell MT" panose="02020503060305020303" pitchFamily="18" charset="0"/>
              </a:rPr>
              <a:t> and F. </a:t>
            </a:r>
            <a:r>
              <a:rPr lang="en-CA" sz="1400" dirty="0" err="1">
                <a:latin typeface="Bell MT" panose="02020503060305020303" pitchFamily="18" charset="0"/>
              </a:rPr>
              <a:t>Mormann</a:t>
            </a:r>
            <a:r>
              <a:rPr lang="en-CA" sz="1400" dirty="0">
                <a:latin typeface="Bell MT" panose="02020503060305020303" pitchFamily="18" charset="0"/>
              </a:rPr>
              <a:t>, Using bivariate signal analysis to characterize epileptic focus: the benefit of surrogates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400" dirty="0">
                <a:latin typeface="Bell MT" panose="020205030603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Gaussian Mixture Modelling: https://towardsdatascience.com/gaussian-mixture-modelling-gmm-833c88587c7f</a:t>
            </a:r>
            <a:endParaRPr lang="en-CA" sz="1400" dirty="0">
              <a:latin typeface="Bell MT" panose="020205030603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400" dirty="0" err="1">
                <a:latin typeface="Bell MT" panose="02020503060305020303" pitchFamily="18" charset="0"/>
              </a:rPr>
              <a:t>Blei</a:t>
            </a:r>
            <a:r>
              <a:rPr lang="en-CA" sz="1400" dirty="0">
                <a:latin typeface="Bell MT" panose="02020503060305020303" pitchFamily="18" charset="0"/>
              </a:rPr>
              <a:t>, D.M., Ng, A.Y, Jordan, MI (2003) </a:t>
            </a:r>
            <a:r>
              <a:rPr lang="en-CA" sz="1400" dirty="0">
                <a:latin typeface="Bell MT" panose="020205030603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Latent Dirichlet Allocation</a:t>
            </a:r>
            <a:r>
              <a:rPr lang="en-CA" sz="1400" dirty="0">
                <a:latin typeface="Bell MT" panose="02020503060305020303" pitchFamily="18" charset="0"/>
              </a:rPr>
              <a:t>. Journal of machine Learning research, </a:t>
            </a:r>
            <a:r>
              <a:rPr lang="en-CA" sz="1400" b="1" dirty="0">
                <a:latin typeface="Bell MT" panose="02020503060305020303" pitchFamily="18" charset="0"/>
              </a:rPr>
              <a:t>3</a:t>
            </a:r>
            <a:r>
              <a:rPr lang="en-CA" sz="1400" dirty="0">
                <a:latin typeface="Bell MT" panose="02020503060305020303" pitchFamily="18" charset="0"/>
              </a:rPr>
              <a:t>(Jan), pp.993–1022.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400" b="0" dirty="0">
                <a:effectLst/>
                <a:latin typeface="Bell MT" panose="02020503060305020303" pitchFamily="18" charset="0"/>
              </a:rPr>
              <a:t>Bayesian Methods for Machine Learning, Coursera Course.</a:t>
            </a:r>
          </a:p>
          <a:p>
            <a:pPr marL="342900" indent="-342900">
              <a:buFont typeface="+mj-lt"/>
              <a:buAutoNum type="arabicPeriod"/>
            </a:pPr>
            <a:endParaRPr lang="en-CA" sz="1400" b="0" i="0" dirty="0">
              <a:solidFill>
                <a:srgbClr val="3E4349"/>
              </a:solidFill>
              <a:effectLst/>
              <a:latin typeface="Bell MT" panose="02020503060305020303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36A4C373-7D7C-4CCA-9D34-79E3185CB9FF}"/>
              </a:ext>
            </a:extLst>
          </p:cNvPr>
          <p:cNvSpPr txBox="1"/>
          <p:nvPr/>
        </p:nvSpPr>
        <p:spPr>
          <a:xfrm>
            <a:off x="1942355" y="4138020"/>
            <a:ext cx="36568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CA" sz="28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Thanks for listening</a:t>
            </a:r>
            <a:endParaRPr lang="en-CA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5F3004C-7905-495E-806E-41460D30B0E5}"/>
              </a:ext>
            </a:extLst>
          </p:cNvPr>
          <p:cNvSpPr/>
          <p:nvPr/>
        </p:nvSpPr>
        <p:spPr>
          <a:xfrm>
            <a:off x="2899955" y="4649940"/>
            <a:ext cx="1741320" cy="4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CA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datasciencelab.ca</a:t>
            </a:r>
            <a:endParaRPr lang="en-CA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9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5135A-3FA0-48AE-A84D-9780A6076DB3}"/>
              </a:ext>
            </a:extLst>
          </p:cNvPr>
          <p:cNvSpPr txBox="1"/>
          <p:nvPr/>
        </p:nvSpPr>
        <p:spPr>
          <a:xfrm>
            <a:off x="138897" y="138897"/>
            <a:ext cx="73094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Bell MT" panose="02020503060305020303" pitchFamily="18" charset="0"/>
              </a:rPr>
              <a:t>Note on Dirichlet or Multivariate beta distribution</a:t>
            </a:r>
          </a:p>
          <a:p>
            <a:endParaRPr lang="en-CA" sz="12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Dirichlet is a family of continuous multivariate probability distribution parameterized by </a:t>
            </a:r>
            <a:r>
              <a:rPr lang="el-GR" dirty="0">
                <a:latin typeface="Lucida Console" panose="020B0609040504020204" pitchFamily="49" charset="0"/>
              </a:rPr>
              <a:t>α</a:t>
            </a:r>
            <a:r>
              <a:rPr lang="en-CA" dirty="0">
                <a:latin typeface="Bell MT" panose="02020503060305020303" pitchFamily="18" charset="0"/>
              </a:rPr>
              <a:t> vector a of positive 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It is multivariate generalization of Beta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It is commonly used as the prior distribution in Bayesian statistics, as it is the conjugate prior of a number of important probability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Bell MT" panose="02020503060305020303" pitchFamily="18" charset="0"/>
              </a:rPr>
              <a:t>If we observe n dice rolls, restricted to only 1, 2, and 3, then the likelihood function is given by,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Bell MT" panose="02020503060305020303" pitchFamily="18" charset="0"/>
            </a:endParaRPr>
          </a:p>
          <a:p>
            <a:r>
              <a:rPr lang="en-CA" dirty="0">
                <a:latin typeface="Bell MT" panose="02020503060305020303" pitchFamily="18" charset="0"/>
              </a:rPr>
              <a:t>	where, </a:t>
            </a:r>
            <a:r>
              <a:rPr lang="en-CA" dirty="0" err="1">
                <a:latin typeface="Bell MT" panose="02020503060305020303" pitchFamily="18" charset="0"/>
              </a:rPr>
              <a:t>N</a:t>
            </a:r>
            <a:r>
              <a:rPr lang="en-CA" baseline="-25000" dirty="0" err="1">
                <a:latin typeface="Bell MT" panose="02020503060305020303" pitchFamily="18" charset="0"/>
              </a:rPr>
              <a:t>k</a:t>
            </a:r>
            <a:r>
              <a:rPr lang="en-CA" dirty="0">
                <a:latin typeface="Bell MT" panose="02020503060305020303" pitchFamily="18" charset="0"/>
              </a:rPr>
              <a:t> is the number of time the value k€{1, 2, 3} occurs </a:t>
            </a:r>
          </a:p>
          <a:p>
            <a:r>
              <a:rPr lang="en-CA" dirty="0">
                <a:latin typeface="Bell MT" panose="02020503060305020303" pitchFamily="18" charset="0"/>
              </a:rPr>
              <a:t>	    </a:t>
            </a:r>
          </a:p>
          <a:p>
            <a:r>
              <a:rPr lang="en-CA" dirty="0">
                <a:latin typeface="Bell MT" panose="02020503060305020303" pitchFamily="18" charset="0"/>
              </a:rPr>
              <a:t>	   Ref: ISBN 978-0-471-18387-7 (Chapter 49)</a:t>
            </a:r>
          </a:p>
        </p:txBody>
      </p:sp>
      <p:pic>
        <p:nvPicPr>
          <p:cNvPr id="1026" name="Picture 2" descr="https://cdn-images-1.medium.com/max/1400/1*nH_TxLSZyicH1x4PCpR7JQ.png">
            <a:extLst>
              <a:ext uri="{FF2B5EF4-FFF2-40B4-BE49-F238E27FC236}">
                <a16:creationId xmlns:a16="http://schemas.microsoft.com/office/drawing/2014/main" id="{9E6625E5-D779-4089-BCED-31D28BD8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06" y="3213608"/>
            <a:ext cx="5944635" cy="5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9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F339F-665C-4D3E-AC74-9124454C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5" y="592911"/>
            <a:ext cx="4795284" cy="3753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CC59AA-EB72-4EAD-A63F-C14BCD75E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27" y="887628"/>
            <a:ext cx="2165078" cy="23664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8D42915-B347-4665-B2D9-683B79538C54}"/>
              </a:ext>
            </a:extLst>
          </p:cNvPr>
          <p:cNvSpPr/>
          <p:nvPr/>
        </p:nvSpPr>
        <p:spPr>
          <a:xfrm>
            <a:off x="5380074" y="1818167"/>
            <a:ext cx="59938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C2052-03FA-41FE-A754-50B9209BE8AF}"/>
              </a:ext>
            </a:extLst>
          </p:cNvPr>
          <p:cNvSpPr txBox="1"/>
          <p:nvPr/>
        </p:nvSpPr>
        <p:spPr>
          <a:xfrm>
            <a:off x="542261" y="170121"/>
            <a:ext cx="189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EEG </a:t>
            </a:r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</a:t>
            </a:r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 a recap</a:t>
            </a:r>
          </a:p>
        </p:txBody>
      </p:sp>
    </p:spTree>
    <p:extLst>
      <p:ext uri="{BB962C8B-B14F-4D97-AF65-F5344CB8AC3E}">
        <p14:creationId xmlns:p14="http://schemas.microsoft.com/office/powerpoint/2010/main" val="26660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2A429-7BE9-496A-83D6-160D6AAF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10" y="2769157"/>
            <a:ext cx="2320162" cy="224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4C0C3-16BA-4A36-9EF8-4E46D129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9213" y="142208"/>
            <a:ext cx="2826350" cy="282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03C1D-4ABB-40AD-AEFD-C7A8887A5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b="16818"/>
          <a:stretch/>
        </p:blipFill>
        <p:spPr>
          <a:xfrm>
            <a:off x="416582" y="477135"/>
            <a:ext cx="2826350" cy="2151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66C2E-39BD-4A83-AD4A-CF49BCD21D6C}"/>
              </a:ext>
            </a:extLst>
          </p:cNvPr>
          <p:cNvSpPr txBox="1"/>
          <p:nvPr/>
        </p:nvSpPr>
        <p:spPr>
          <a:xfrm>
            <a:off x="287080" y="35823"/>
            <a:ext cx="2955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3333FF"/>
                </a:solidFill>
                <a:latin typeface="Bradley Hand ITC" panose="03070402050302030203" pitchFamily="66" charset="0"/>
              </a:rPr>
              <a:t>Electrode arrangement </a:t>
            </a:r>
            <a:r>
              <a:rPr lang="en-CA" sz="2000" b="1" dirty="0">
                <a:solidFill>
                  <a:srgbClr val="3333FF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</a:t>
            </a:r>
            <a:endParaRPr lang="en-CA" sz="2000" b="1" dirty="0">
              <a:solidFill>
                <a:srgbClr val="3333FF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4DCD-8B26-4A78-8D81-01920A9EAF69}"/>
              </a:ext>
            </a:extLst>
          </p:cNvPr>
          <p:cNvSpPr txBox="1"/>
          <p:nvPr/>
        </p:nvSpPr>
        <p:spPr>
          <a:xfrm rot="18260840">
            <a:off x="6835902" y="1925718"/>
            <a:ext cx="1418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Bell MT" panose="02020503060305020303" pitchFamily="18" charset="0"/>
              </a:rPr>
              <a:t>International 10×20 system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43A3-A967-4D0B-B47B-6E37E7D2AD2F}"/>
              </a:ext>
            </a:extLst>
          </p:cNvPr>
          <p:cNvSpPr txBox="1"/>
          <p:nvPr/>
        </p:nvSpPr>
        <p:spPr>
          <a:xfrm rot="16200000">
            <a:off x="1956943" y="3742448"/>
            <a:ext cx="1886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Bell MT" panose="02020503060305020303" pitchFamily="18" charset="0"/>
              </a:rPr>
              <a:t>Reference derivation</a:t>
            </a:r>
          </a:p>
        </p:txBody>
      </p:sp>
    </p:spTree>
    <p:extLst>
      <p:ext uri="{BB962C8B-B14F-4D97-AF65-F5344CB8AC3E}">
        <p14:creationId xmlns:p14="http://schemas.microsoft.com/office/powerpoint/2010/main" val="22378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black&#10;&#10;Description automatically generated">
            <a:extLst>
              <a:ext uri="{FF2B5EF4-FFF2-40B4-BE49-F238E27FC236}">
                <a16:creationId xmlns:a16="http://schemas.microsoft.com/office/drawing/2014/main" id="{277EE265-77A3-421D-9E6E-1637CFC5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0" y="902716"/>
            <a:ext cx="3780336" cy="296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08C30-8F35-4FB0-8058-8A8180791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8" y="1005531"/>
            <a:ext cx="2761905" cy="27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34899-E131-41C7-8684-A3E6727802E2}"/>
              </a:ext>
            </a:extLst>
          </p:cNvPr>
          <p:cNvSpPr txBox="1"/>
          <p:nvPr/>
        </p:nvSpPr>
        <p:spPr>
          <a:xfrm>
            <a:off x="3050263" y="167086"/>
            <a:ext cx="245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Intracranial (</a:t>
            </a:r>
            <a:r>
              <a:rPr lang="en-CA" sz="2000" b="1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iEEG</a:t>
            </a:r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6195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0CCD804-DB5F-46D1-A019-4D9A0B34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1" y="400110"/>
            <a:ext cx="4665001" cy="2925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7E7C3-D1E9-469A-B70C-C7549D613AA2}"/>
              </a:ext>
            </a:extLst>
          </p:cNvPr>
          <p:cNvSpPr txBox="1"/>
          <p:nvPr/>
        </p:nvSpPr>
        <p:spPr>
          <a:xfrm>
            <a:off x="1307536" y="0"/>
            <a:ext cx="339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Typical raw data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60F0E-E215-472C-838C-2B9D741E488B}"/>
              </a:ext>
            </a:extLst>
          </p:cNvPr>
          <p:cNvSpPr txBox="1"/>
          <p:nvPr/>
        </p:nvSpPr>
        <p:spPr>
          <a:xfrm>
            <a:off x="428148" y="3325340"/>
            <a:ext cx="7176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Visual Inspection: </a:t>
            </a:r>
          </a:p>
          <a:p>
            <a:r>
              <a:rPr lang="en-CA" dirty="0">
                <a:latin typeface="Bell MT" panose="02020503060305020303" pitchFamily="18" charset="0"/>
              </a:rPr>
              <a:t>Is still regarded as the most important in clinical decision making</a:t>
            </a:r>
          </a:p>
          <a:p>
            <a:r>
              <a:rPr lang="en-CA" dirty="0">
                <a:latin typeface="Bell MT" panose="02020503060305020303" pitchFamily="18" charset="0"/>
              </a:rPr>
              <a:t>Two neurologists who are board-certified electroencephalographers. </a:t>
            </a:r>
          </a:p>
        </p:txBody>
      </p:sp>
    </p:spTree>
    <p:extLst>
      <p:ext uri="{BB962C8B-B14F-4D97-AF65-F5344CB8AC3E}">
        <p14:creationId xmlns:p14="http://schemas.microsoft.com/office/powerpoint/2010/main" val="186398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1A716-0EA3-4AB7-99BB-241D113BB427}"/>
              </a:ext>
            </a:extLst>
          </p:cNvPr>
          <p:cNvSpPr txBox="1"/>
          <p:nvPr/>
        </p:nvSpPr>
        <p:spPr>
          <a:xfrm>
            <a:off x="127592" y="321770"/>
            <a:ext cx="730456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Origin:		Bern University Hospital, University of Bern, Switzerland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			Currently uploaded in Bern-</a:t>
            </a:r>
            <a:r>
              <a:rPr lang="en-CA" sz="1600" dirty="0" err="1">
                <a:latin typeface="Bell MT" panose="02020503060305020303" pitchFamily="18" charset="0"/>
              </a:rPr>
              <a:t>Bercelona</a:t>
            </a:r>
            <a:r>
              <a:rPr lang="en-CA" sz="1600" dirty="0">
                <a:latin typeface="Bell MT" panose="02020503060305020303" pitchFamily="18" charset="0"/>
              </a:rPr>
              <a:t> EEG database, Spain</a:t>
            </a:r>
          </a:p>
          <a:p>
            <a:pPr defTabSz="360000">
              <a:tabLst>
                <a:tab pos="360000" algn="l"/>
              </a:tabLst>
            </a:pPr>
            <a:endParaRPr lang="en-CA" sz="1000" dirty="0">
              <a:latin typeface="Bell MT" panose="02020503060305020303" pitchFamily="18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Subjects:	5 patients with longstanding pharmaco-resistant temporal lobe epilepsy 			Candidates for surgery</a:t>
            </a:r>
          </a:p>
          <a:p>
            <a:pPr defTabSz="360000">
              <a:tabLst>
                <a:tab pos="360000" algn="l"/>
              </a:tabLst>
            </a:pPr>
            <a:endParaRPr lang="en-CA" sz="1000" dirty="0">
              <a:latin typeface="Bell MT" panose="02020503060305020303" pitchFamily="18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Arrangement:	2 sets of measurements designated as </a:t>
            </a:r>
            <a:r>
              <a:rPr lang="en-CA" sz="1600" dirty="0" err="1">
                <a:latin typeface="Bell MT" panose="02020503060305020303" pitchFamily="18" charset="0"/>
              </a:rPr>
              <a:t>Focul</a:t>
            </a:r>
            <a:r>
              <a:rPr lang="en-CA" sz="1600" dirty="0">
                <a:latin typeface="Bell MT" panose="02020503060305020303" pitchFamily="18" charset="0"/>
              </a:rPr>
              <a:t> or F-series and 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				</a:t>
            </a:r>
            <a:r>
              <a:rPr lang="en-CA" sz="1600" dirty="0" err="1">
                <a:latin typeface="Bell MT" panose="02020503060305020303" pitchFamily="18" charset="0"/>
              </a:rPr>
              <a:t>Nonfocul</a:t>
            </a:r>
            <a:r>
              <a:rPr lang="en-CA" sz="1600" dirty="0">
                <a:latin typeface="Bell MT" panose="02020503060305020303" pitchFamily="18" charset="0"/>
              </a:rPr>
              <a:t> or N-series 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				F-series data are from epileptic (or tumor) zone : the epicenter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				N-series data are from the healthy (or neutral) part of the brain</a:t>
            </a:r>
          </a:p>
          <a:p>
            <a:pPr defTabSz="360000">
              <a:tabLst>
                <a:tab pos="360000" algn="l"/>
              </a:tabLst>
            </a:pPr>
            <a:endParaRPr lang="en-CA" sz="1000" dirty="0">
              <a:latin typeface="Bell MT" panose="02020503060305020303" pitchFamily="18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Structure:		Paired data, designated as set X and set Y. 750 files of each type per 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				patient; total (3750 × 2) = 7500 files</a:t>
            </a:r>
          </a:p>
          <a:p>
            <a:pPr defTabSz="360000">
              <a:tabLst>
                <a:tab pos="360000" algn="l"/>
              </a:tabLst>
            </a:pPr>
            <a:endParaRPr lang="en-CA" sz="1600" dirty="0">
              <a:latin typeface="Bell MT" panose="02020503060305020303" pitchFamily="18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Sampling:		512 Hz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Time span:		20 Sec. i.e. 10240 instances in each file   </a:t>
            </a:r>
          </a:p>
          <a:p>
            <a:pPr defTabSz="360000">
              <a:tabLst>
                <a:tab pos="360000" algn="l"/>
              </a:tabLst>
            </a:pPr>
            <a:r>
              <a:rPr lang="en-CA" sz="1600" dirty="0">
                <a:latin typeface="Bell MT" panose="02020503060305020303" pitchFamily="18" charset="0"/>
              </a:rPr>
              <a:t>Corpus size:		76.8 million		</a:t>
            </a:r>
            <a:r>
              <a:rPr lang="en-CA" dirty="0">
                <a:latin typeface="Bell MT" panose="02020503060305020303" pitchFamily="18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AC7CC-2DC8-409B-BB3A-A053EAF084FB}"/>
              </a:ext>
            </a:extLst>
          </p:cNvPr>
          <p:cNvSpPr txBox="1"/>
          <p:nvPr/>
        </p:nvSpPr>
        <p:spPr>
          <a:xfrm>
            <a:off x="2317898" y="0"/>
            <a:ext cx="225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The </a:t>
            </a:r>
            <a:r>
              <a:rPr lang="en-CA" sz="2000" b="1" dirty="0" err="1">
                <a:solidFill>
                  <a:srgbClr val="0000CC"/>
                </a:solidFill>
                <a:latin typeface="Bradley Hand ITC" panose="03070402050302030203" pitchFamily="66" charset="0"/>
              </a:rPr>
              <a:t>iEEG</a:t>
            </a:r>
            <a:r>
              <a:rPr lang="en-CA" sz="2000" b="1" dirty="0">
                <a:solidFill>
                  <a:srgbClr val="0000CC"/>
                </a:solidFill>
                <a:latin typeface="Bradley Hand ITC" panose="03070402050302030203" pitchFamily="66" charset="0"/>
              </a:rPr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268899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5927D-A5B9-4AEC-8489-7DD5A7367C1D}"/>
              </a:ext>
            </a:extLst>
          </p:cNvPr>
          <p:cNvSpPr txBox="1"/>
          <p:nvPr/>
        </p:nvSpPr>
        <p:spPr>
          <a:xfrm>
            <a:off x="184866" y="163918"/>
            <a:ext cx="78255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3333FF"/>
                </a:solidFill>
                <a:latin typeface="Bradley Hand ITC" panose="03070402050302030203" pitchFamily="66" charset="0"/>
              </a:rPr>
              <a:t>EEG difficulties: </a:t>
            </a:r>
          </a:p>
          <a:p>
            <a:r>
              <a:rPr lang="en-CA" b="1" dirty="0">
                <a:solidFill>
                  <a:srgbClr val="3333FF"/>
                </a:solidFill>
                <a:latin typeface="Bradley Hand ITC" panose="03070402050302030203" pitchFamily="66" charset="0"/>
              </a:rPr>
              <a:t>High dimensionality, Large or sparse sample size, low SNR, Non-stationarity</a:t>
            </a:r>
            <a:endParaRPr lang="en-CA" b="1" dirty="0">
              <a:solidFill>
                <a:srgbClr val="3333FF"/>
              </a:solidFill>
              <a:latin typeface="Bradley Hand ITC" panose="03070402050302030203" pitchFamily="66" charset="0"/>
              <a:sym typeface="Wingdings" panose="05000000000000000000" pitchFamily="2" charset="2"/>
            </a:endParaRPr>
          </a:p>
          <a:p>
            <a:endParaRPr lang="en-CA" sz="1000" dirty="0"/>
          </a:p>
          <a:p>
            <a:r>
              <a:rPr lang="en-CA" dirty="0">
                <a:latin typeface="Bell MT" panose="02020503060305020303" pitchFamily="18" charset="0"/>
              </a:rPr>
              <a:t>Noise infection:</a:t>
            </a:r>
          </a:p>
          <a:p>
            <a:r>
              <a:rPr lang="en-CA" dirty="0">
                <a:latin typeface="Bell MT" panose="02020503060305020303" pitchFamily="18" charset="0"/>
              </a:rPr>
              <a:t>	Primary source of noise:</a:t>
            </a:r>
          </a:p>
          <a:p>
            <a:r>
              <a:rPr lang="en-CA" dirty="0">
                <a:latin typeface="Bell MT" panose="02020503060305020303" pitchFamily="18" charset="0"/>
              </a:rPr>
              <a:t>		Electrode movement	reflected as shift in vertical scale</a:t>
            </a:r>
          </a:p>
          <a:p>
            <a:r>
              <a:rPr lang="en-CA" dirty="0">
                <a:latin typeface="Bell MT" panose="02020503060305020303" pitchFamily="18" charset="0"/>
              </a:rPr>
              <a:t>		</a:t>
            </a:r>
          </a:p>
          <a:p>
            <a:r>
              <a:rPr lang="en-CA" dirty="0">
                <a:latin typeface="Bell MT" panose="02020503060305020303" pitchFamily="18" charset="0"/>
              </a:rPr>
              <a:t>		Line Noise</a:t>
            </a:r>
          </a:p>
          <a:p>
            <a:r>
              <a:rPr lang="en-CA" dirty="0">
                <a:latin typeface="Bell MT" panose="02020503060305020303" pitchFamily="18" charset="0"/>
              </a:rPr>
              <a:t>		</a:t>
            </a:r>
          </a:p>
          <a:p>
            <a:r>
              <a:rPr lang="en-CA" dirty="0">
                <a:latin typeface="Bell MT" panose="02020503060305020303" pitchFamily="18" charset="0"/>
              </a:rPr>
              <a:t>		</a:t>
            </a:r>
          </a:p>
          <a:p>
            <a:r>
              <a:rPr lang="en-CA" dirty="0">
                <a:latin typeface="Bell MT" panose="02020503060305020303" pitchFamily="18" charset="0"/>
              </a:rPr>
              <a:t>		Swinging 	</a:t>
            </a:r>
          </a:p>
          <a:p>
            <a:endParaRPr lang="en-CA" dirty="0">
              <a:latin typeface="Bell MT" panose="020205030603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2DD2C-1C5B-48C8-806C-B46A1B49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5" y="1894662"/>
            <a:ext cx="1140088" cy="6325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F42226-69F4-440A-9CDE-4EA255499A47}"/>
              </a:ext>
            </a:extLst>
          </p:cNvPr>
          <p:cNvCxnSpPr/>
          <p:nvPr/>
        </p:nvCxnSpPr>
        <p:spPr>
          <a:xfrm>
            <a:off x="3189150" y="2210928"/>
            <a:ext cx="61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5DDAE-7BD8-48FC-B2D0-3F478B38DDD3}"/>
              </a:ext>
            </a:extLst>
          </p:cNvPr>
          <p:cNvCxnSpPr>
            <a:cxnSpLocks/>
          </p:cNvCxnSpPr>
          <p:nvPr/>
        </p:nvCxnSpPr>
        <p:spPr>
          <a:xfrm>
            <a:off x="4176537" y="1608001"/>
            <a:ext cx="57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B452B68-51F9-4DCB-BBE8-E44917B6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515" y="2549713"/>
            <a:ext cx="1596123" cy="75417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173ECE-FA98-4A5D-BD8E-61E204304D5F}"/>
              </a:ext>
            </a:extLst>
          </p:cNvPr>
          <p:cNvCxnSpPr/>
          <p:nvPr/>
        </p:nvCxnSpPr>
        <p:spPr>
          <a:xfrm>
            <a:off x="3030282" y="3014222"/>
            <a:ext cx="775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CC5516-1DD0-4417-BDBD-DA2404A28934}"/>
              </a:ext>
            </a:extLst>
          </p:cNvPr>
          <p:cNvSpPr txBox="1"/>
          <p:nvPr/>
        </p:nvSpPr>
        <p:spPr>
          <a:xfrm>
            <a:off x="276447" y="3540642"/>
            <a:ext cx="713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ell MT" panose="02020503060305020303" pitchFamily="18" charset="0"/>
              </a:rPr>
              <a:t>Therefore,</a:t>
            </a:r>
          </a:p>
          <a:p>
            <a:pPr marL="400050" indent="-400050">
              <a:buFont typeface="+mj-lt"/>
              <a:buAutoNum type="romanUcPeriod"/>
            </a:pPr>
            <a:r>
              <a:rPr lang="en-CA" dirty="0">
                <a:latin typeface="Bell MT" panose="02020503060305020303" pitchFamily="18" charset="0"/>
              </a:rPr>
              <a:t>All signals are band-pass filtered </a:t>
            </a:r>
          </a:p>
          <a:p>
            <a:pPr marL="400050" indent="-400050">
              <a:buFont typeface="+mj-lt"/>
              <a:buAutoNum type="romanUcPeriod"/>
            </a:pPr>
            <a:r>
              <a:rPr lang="en-CA" dirty="0">
                <a:latin typeface="Bell MT" panose="02020503060305020303" pitchFamily="18" charset="0"/>
              </a:rPr>
              <a:t>Phase distortions are minimized by forward-backward filtering</a:t>
            </a:r>
          </a:p>
        </p:txBody>
      </p:sp>
    </p:spTree>
    <p:extLst>
      <p:ext uri="{BB962C8B-B14F-4D97-AF65-F5344CB8AC3E}">
        <p14:creationId xmlns:p14="http://schemas.microsoft.com/office/powerpoint/2010/main" val="355723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10678</TotalTime>
  <Words>1292</Words>
  <Application>Microsoft Office PowerPoint</Application>
  <PresentationFormat>On-screen Show (16:9)</PresentationFormat>
  <Paragraphs>220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Bell MT</vt:lpstr>
      <vt:lpstr>Bradley Hand ITC</vt:lpstr>
      <vt:lpstr>Cambria Math</vt:lpstr>
      <vt:lpstr>Lucida Console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AI and ML Data Science Lab Ryerson University</dc:title>
  <dc:subject/>
  <dc:creator>Arezou Pour mousavi</dc:creator>
  <dc:description/>
  <cp:lastModifiedBy>Ashok Bhowmick</cp:lastModifiedBy>
  <cp:revision>93</cp:revision>
  <dcterms:modified xsi:type="dcterms:W3CDTF">2019-05-31T16:01:27Z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